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313" r:id="rId2"/>
    <p:sldId id="257" r:id="rId3"/>
    <p:sldId id="256" r:id="rId4"/>
    <p:sldId id="309" r:id="rId5"/>
    <p:sldId id="281" r:id="rId6"/>
    <p:sldId id="282" r:id="rId7"/>
    <p:sldId id="280" r:id="rId8"/>
    <p:sldId id="265" r:id="rId9"/>
    <p:sldId id="290" r:id="rId10"/>
    <p:sldId id="293" r:id="rId11"/>
    <p:sldId id="305" r:id="rId12"/>
    <p:sldId id="306" r:id="rId13"/>
    <p:sldId id="288" r:id="rId14"/>
    <p:sldId id="308" r:id="rId15"/>
    <p:sldId id="303" r:id="rId16"/>
    <p:sldId id="307" r:id="rId17"/>
    <p:sldId id="275" r:id="rId18"/>
    <p:sldId id="311" r:id="rId19"/>
    <p:sldId id="276" r:id="rId20"/>
    <p:sldId id="312" r:id="rId21"/>
    <p:sldId id="292" r:id="rId22"/>
    <p:sldId id="291" r:id="rId23"/>
    <p:sldId id="314" r:id="rId24"/>
    <p:sldId id="258" r:id="rId25"/>
    <p:sldId id="261" r:id="rId26"/>
    <p:sldId id="315" r:id="rId27"/>
    <p:sldId id="259" r:id="rId28"/>
    <p:sldId id="260" r:id="rId29"/>
    <p:sldId id="263" r:id="rId30"/>
    <p:sldId id="267" r:id="rId31"/>
    <p:sldId id="287" r:id="rId32"/>
    <p:sldId id="316" r:id="rId33"/>
    <p:sldId id="294" r:id="rId34"/>
    <p:sldId id="297" r:id="rId35"/>
    <p:sldId id="317" r:id="rId36"/>
    <p:sldId id="268" r:id="rId37"/>
    <p:sldId id="269" r:id="rId38"/>
    <p:sldId id="270" r:id="rId39"/>
    <p:sldId id="271" r:id="rId40"/>
    <p:sldId id="289" r:id="rId41"/>
    <p:sldId id="272" r:id="rId42"/>
    <p:sldId id="318" r:id="rId43"/>
    <p:sldId id="274" r:id="rId44"/>
    <p:sldId id="319" r:id="rId45"/>
    <p:sldId id="320" r:id="rId46"/>
    <p:sldId id="321" r:id="rId47"/>
    <p:sldId id="322" r:id="rId48"/>
    <p:sldId id="323" r:id="rId49"/>
    <p:sldId id="295" r:id="rId50"/>
    <p:sldId id="324" r:id="rId51"/>
    <p:sldId id="296" r:id="rId52"/>
    <p:sldId id="285" r:id="rId53"/>
    <p:sldId id="299" r:id="rId5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234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C55CF-B59A-450E-A667-34A974C4D78A}" type="datetimeFigureOut">
              <a:rPr lang="en-GB" smtClean="0"/>
              <a:t>23/04/2025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2D25C-53DA-45BA-9B83-DCAECB6DD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670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C55CF-B59A-450E-A667-34A974C4D78A}" type="datetimeFigureOut">
              <a:rPr lang="en-GB" smtClean="0"/>
              <a:t>23/04/2025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2D25C-53DA-45BA-9B83-DCAECB6DD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275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C55CF-B59A-450E-A667-34A974C4D78A}" type="datetimeFigureOut">
              <a:rPr lang="en-GB" smtClean="0"/>
              <a:t>23/04/2025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2D25C-53DA-45BA-9B83-DCAECB6DD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611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C55CF-B59A-450E-A667-34A974C4D78A}" type="datetimeFigureOut">
              <a:rPr lang="en-GB" smtClean="0"/>
              <a:t>23/04/2025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2D25C-53DA-45BA-9B83-DCAECB6DD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42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C55CF-B59A-450E-A667-34A974C4D78A}" type="datetimeFigureOut">
              <a:rPr lang="en-GB" smtClean="0"/>
              <a:t>23/04/2025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2D25C-53DA-45BA-9B83-DCAECB6DD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48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C55CF-B59A-450E-A667-34A974C4D78A}" type="datetimeFigureOut">
              <a:rPr lang="en-GB" smtClean="0"/>
              <a:t>23/04/2025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2D25C-53DA-45BA-9B83-DCAECB6DD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560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C55CF-B59A-450E-A667-34A974C4D78A}" type="datetimeFigureOut">
              <a:rPr lang="en-GB" smtClean="0"/>
              <a:t>23/04/2025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2D25C-53DA-45BA-9B83-DCAECB6DD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182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C55CF-B59A-450E-A667-34A974C4D78A}" type="datetimeFigureOut">
              <a:rPr lang="en-GB" smtClean="0"/>
              <a:t>23/04/2025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2D25C-53DA-45BA-9B83-DCAECB6DD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920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2D25C-53DA-45BA-9B83-DCAECB6DD621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C55CF-B59A-450E-A667-34A974C4D78A}" type="datetimeFigureOut">
              <a:rPr lang="en-GB" smtClean="0"/>
              <a:t>23/04/2025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025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C55CF-B59A-450E-A667-34A974C4D78A}" type="datetimeFigureOut">
              <a:rPr lang="en-GB" smtClean="0"/>
              <a:t>23/04/2025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2D25C-53DA-45BA-9B83-DCAECB6DD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861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C55CF-B59A-450E-A667-34A974C4D78A}" type="datetimeFigureOut">
              <a:rPr lang="en-GB" smtClean="0"/>
              <a:t>23/04/2025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2D25C-53DA-45BA-9B83-DCAECB6DD62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064652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C55CF-B59A-450E-A667-34A974C4D78A}" type="datetimeFigureOut">
              <a:rPr lang="en-GB" smtClean="0"/>
              <a:t>23/04/2025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2D25C-53DA-45BA-9B83-DCAECB6DD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1048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C55CF-B59A-450E-A667-34A974C4D78A}" type="datetimeFigureOut">
              <a:rPr lang="en-GB" smtClean="0"/>
              <a:t>23/04/2025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2D25C-53DA-45BA-9B83-DCAECB6DD62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533021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C55CF-B59A-450E-A667-34A974C4D78A}" type="datetimeFigureOut">
              <a:rPr lang="en-GB" smtClean="0"/>
              <a:t>23/04/2025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2D25C-53DA-45BA-9B83-DCAECB6DD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1027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C55CF-B59A-450E-A667-34A974C4D78A}" type="datetimeFigureOut">
              <a:rPr lang="en-GB" smtClean="0"/>
              <a:t>23/04/2025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2D25C-53DA-45BA-9B83-DCAECB6DD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70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C55CF-B59A-450E-A667-34A974C4D78A}" type="datetimeFigureOut">
              <a:rPr lang="en-GB" smtClean="0"/>
              <a:t>23/04/2025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2D25C-53DA-45BA-9B83-DCAECB6DD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046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CC55CF-B59A-450E-A667-34A974C4D78A}" type="datetimeFigureOut">
              <a:rPr lang="en-GB" smtClean="0"/>
              <a:t>23/04/2025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FE2D25C-53DA-45BA-9B83-DCAECB6DD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990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sbot.com/primaryMenu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mp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preeder.com/app.php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tmp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tmp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tmp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9538"/>
            <a:ext cx="12192000" cy="1655762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HfW cursive" panose="00000500000000000000" pitchFamily="2" charset="0"/>
              </a:rPr>
              <a:t>Key Stage Two Tests 2025</a:t>
            </a:r>
          </a:p>
          <a:p>
            <a:pPr algn="ctr"/>
            <a:r>
              <a:rPr lang="en-GB" dirty="0">
                <a:solidFill>
                  <a:srgbClr val="FF0000"/>
                </a:solidFill>
                <a:latin typeface="HfW cursive" panose="00000500000000000000" pitchFamily="2" charset="0"/>
              </a:rPr>
              <a:t>A question for you to think about while you are waiting...</a:t>
            </a:r>
          </a:p>
          <a:p>
            <a:endParaRPr lang="en-GB" dirty="0">
              <a:latin typeface="HfW cursive" panose="00000500000000000000" pitchFamily="2" charset="0"/>
            </a:endParaRPr>
          </a:p>
          <a:p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1C2B058-1CE7-43EB-BCBD-0AEDB77B75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43" t="2236" r="2397" b="5938"/>
          <a:stretch/>
        </p:blipFill>
        <p:spPr>
          <a:xfrm>
            <a:off x="3146738" y="1003168"/>
            <a:ext cx="5898523" cy="5854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5916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109538"/>
            <a:ext cx="9144000" cy="1655762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HfW cursive" panose="00000500000000000000" pitchFamily="2" charset="0"/>
              </a:rPr>
              <a:t>Answer!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A5BDD83-ECB1-4F53-B568-A46D03FBC3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03748"/>
            <a:ext cx="12266176" cy="5851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6350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63A06-DDD2-4A3D-BDF8-6F88E3B716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5627" y="0"/>
            <a:ext cx="7766936" cy="1646302"/>
          </a:xfrm>
        </p:spPr>
        <p:txBody>
          <a:bodyPr/>
          <a:lstStyle/>
          <a:p>
            <a:pPr algn="ctr"/>
            <a:r>
              <a:rPr lang="en-GB" sz="4400" dirty="0">
                <a:latin typeface="HfW cursive" panose="00000500000000000000" pitchFamily="2" charset="0"/>
              </a:rPr>
              <a:t>Activities Week 2025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A03050-7D39-4BF4-81B0-2BFCB36E5D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9931" y="5618376"/>
            <a:ext cx="11386158" cy="1096899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HfW cursive" panose="00000500000000000000" pitchFamily="2" charset="0"/>
              </a:rPr>
              <a:t>Monday 16th</a:t>
            </a:r>
            <a:r>
              <a:rPr lang="en-GB" sz="3600" baseline="30000" dirty="0">
                <a:solidFill>
                  <a:schemeClr val="tx1"/>
                </a:solidFill>
                <a:latin typeface="HfW cursive" panose="00000500000000000000" pitchFamily="2" charset="0"/>
              </a:rPr>
              <a:t> </a:t>
            </a:r>
            <a:r>
              <a:rPr lang="en-GB" sz="3600" dirty="0">
                <a:solidFill>
                  <a:schemeClr val="tx1"/>
                </a:solidFill>
                <a:latin typeface="HfW cursive" panose="00000500000000000000" pitchFamily="2" charset="0"/>
              </a:rPr>
              <a:t>June- Friday 20</a:t>
            </a:r>
            <a:r>
              <a:rPr lang="en-GB" sz="3600" baseline="30000" dirty="0">
                <a:solidFill>
                  <a:schemeClr val="tx1"/>
                </a:solidFill>
                <a:latin typeface="HfW cursive" panose="00000500000000000000" pitchFamily="2" charset="0"/>
              </a:rPr>
              <a:t>th</a:t>
            </a:r>
            <a:r>
              <a:rPr lang="en-GB" sz="3600" dirty="0">
                <a:solidFill>
                  <a:schemeClr val="tx1"/>
                </a:solidFill>
                <a:latin typeface="HfW cursive" panose="00000500000000000000" pitchFamily="2" charset="0"/>
              </a:rPr>
              <a:t> June 2025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51AF49B-A4F4-4D87-8326-FEF0134B21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7028" y="1943481"/>
            <a:ext cx="3286584" cy="263879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6A53D30-FA7F-45DA-829C-5DBC040372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725" y="1943481"/>
            <a:ext cx="4308537" cy="263879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F6D6FDA-E8C0-41F3-8F8E-3C26B326FF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378" y="1943481"/>
            <a:ext cx="3033327" cy="2706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2437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96768-DD11-47C1-B5C0-2A6B5B66E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week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D124A3-5301-4E6F-8A3E-2C57F4AD93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3335" y="1262130"/>
            <a:ext cx="11088710" cy="559586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4000" dirty="0"/>
              <a:t>Monday 16</a:t>
            </a:r>
            <a:r>
              <a:rPr lang="en-GB" sz="4000" baseline="30000" dirty="0"/>
              <a:t>th</a:t>
            </a:r>
            <a:r>
              <a:rPr lang="en-GB" sz="4000" dirty="0"/>
              <a:t> – Paulton’s Park</a:t>
            </a:r>
            <a:br>
              <a:rPr lang="en-GB" sz="4000" dirty="0"/>
            </a:br>
            <a:endParaRPr lang="en-GB" sz="4000" dirty="0"/>
          </a:p>
          <a:p>
            <a:pPr marL="0" indent="0">
              <a:buNone/>
            </a:pPr>
            <a:r>
              <a:rPr lang="en-GB" sz="4000" dirty="0"/>
              <a:t>Tuesday 17</a:t>
            </a:r>
            <a:r>
              <a:rPr lang="en-GB" sz="4000" baseline="30000" dirty="0"/>
              <a:t>th</a:t>
            </a:r>
            <a:r>
              <a:rPr lang="en-GB" sz="4000" dirty="0"/>
              <a:t> – South Coast Adventures</a:t>
            </a:r>
            <a:br>
              <a:rPr lang="en-GB" sz="4000" dirty="0"/>
            </a:br>
            <a:endParaRPr lang="en-GB" sz="4000" dirty="0"/>
          </a:p>
          <a:p>
            <a:pPr marL="0" indent="0">
              <a:buNone/>
            </a:pPr>
            <a:r>
              <a:rPr lang="en-GB" sz="4000" dirty="0"/>
              <a:t>Wednesday 18</a:t>
            </a:r>
            <a:r>
              <a:rPr lang="en-GB" sz="4000" baseline="30000" dirty="0"/>
              <a:t>th</a:t>
            </a:r>
            <a:r>
              <a:rPr lang="en-GB" sz="4000" dirty="0"/>
              <a:t> – Overnight camp with Fresh Air Club</a:t>
            </a:r>
            <a:br>
              <a:rPr lang="en-GB" sz="4000" dirty="0"/>
            </a:br>
            <a:endParaRPr lang="en-GB" sz="4000" dirty="0"/>
          </a:p>
          <a:p>
            <a:pPr marL="0" indent="0">
              <a:buNone/>
            </a:pPr>
            <a:r>
              <a:rPr lang="en-GB" sz="4000" dirty="0"/>
              <a:t>Thursday 19</a:t>
            </a:r>
            <a:r>
              <a:rPr lang="en-GB" sz="4000" baseline="30000" dirty="0"/>
              <a:t>th</a:t>
            </a:r>
            <a:r>
              <a:rPr lang="en-GB" sz="4000" dirty="0"/>
              <a:t> – Return from camp</a:t>
            </a:r>
            <a:br>
              <a:rPr lang="en-GB" sz="4000" dirty="0"/>
            </a:br>
            <a:endParaRPr lang="en-GB" sz="4000" dirty="0"/>
          </a:p>
          <a:p>
            <a:pPr marL="0" indent="0">
              <a:buNone/>
            </a:pPr>
            <a:r>
              <a:rPr lang="en-GB" sz="4000" dirty="0"/>
              <a:t>Friday 20</a:t>
            </a:r>
            <a:r>
              <a:rPr lang="en-GB" sz="4000" baseline="30000" dirty="0"/>
              <a:t>th</a:t>
            </a:r>
            <a:r>
              <a:rPr lang="en-GB" sz="4000" dirty="0"/>
              <a:t> - Splashdown</a:t>
            </a:r>
          </a:p>
        </p:txBody>
      </p:sp>
    </p:spTree>
    <p:extLst>
      <p:ext uri="{BB962C8B-B14F-4D97-AF65-F5344CB8AC3E}">
        <p14:creationId xmlns:p14="http://schemas.microsoft.com/office/powerpoint/2010/main" val="1687113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8868" y="87811"/>
            <a:ext cx="9689676" cy="827314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  <a:latin typeface="HfW cursive" panose="00000500000000000000" pitchFamily="2" charset="0"/>
              </a:rPr>
              <a:t>Wednesday 18</a:t>
            </a:r>
            <a:r>
              <a:rPr lang="en-GB" baseline="30000" dirty="0">
                <a:solidFill>
                  <a:srgbClr val="0070C0"/>
                </a:solidFill>
                <a:latin typeface="HfW cursive" panose="00000500000000000000" pitchFamily="2" charset="0"/>
              </a:rPr>
              <a:t>th</a:t>
            </a:r>
            <a:r>
              <a:rPr lang="en-GB" dirty="0">
                <a:solidFill>
                  <a:srgbClr val="0070C0"/>
                </a:solidFill>
                <a:latin typeface="HfW cursive" panose="00000500000000000000" pitchFamily="2" charset="0"/>
              </a:rPr>
              <a:t> June - Day 1 camping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134" y="1089781"/>
            <a:ext cx="9999133" cy="5003075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chemeClr val="tx1"/>
                </a:solidFill>
                <a:latin typeface="HfW cursive" panose="00000500000000000000" pitchFamily="2" charset="0"/>
              </a:rPr>
              <a:t>Please bring your child to the hall with the following:</a:t>
            </a:r>
          </a:p>
          <a:p>
            <a:r>
              <a:rPr lang="en-GB" sz="2400" dirty="0">
                <a:solidFill>
                  <a:schemeClr val="tx1"/>
                </a:solidFill>
                <a:latin typeface="HfW cursive" panose="00000500000000000000" pitchFamily="2" charset="0"/>
              </a:rPr>
              <a:t>Suitcase.</a:t>
            </a:r>
          </a:p>
          <a:p>
            <a:r>
              <a:rPr lang="en-GB" sz="2400" dirty="0">
                <a:solidFill>
                  <a:schemeClr val="tx1"/>
                </a:solidFill>
                <a:latin typeface="HfW cursive" panose="00000500000000000000" pitchFamily="2" charset="0"/>
              </a:rPr>
              <a:t>Hand luggage.</a:t>
            </a:r>
          </a:p>
          <a:p>
            <a:r>
              <a:rPr lang="en-GB" sz="2400" dirty="0">
                <a:solidFill>
                  <a:schemeClr val="tx1"/>
                </a:solidFill>
                <a:latin typeface="HfW cursive" panose="00000500000000000000" pitchFamily="2" charset="0"/>
              </a:rPr>
              <a:t>Bedding (inside a bag if possible)</a:t>
            </a:r>
          </a:p>
          <a:p>
            <a:r>
              <a:rPr lang="en-GB" sz="2400" dirty="0">
                <a:solidFill>
                  <a:schemeClr val="tx1"/>
                </a:solidFill>
                <a:latin typeface="HfW cursive" panose="00000500000000000000" pitchFamily="2" charset="0"/>
              </a:rPr>
              <a:t>Any medicines (please hand these directly to either Mrs Thornton or Mrs Adams with clearly labelled instructions).</a:t>
            </a:r>
          </a:p>
          <a:p>
            <a:r>
              <a:rPr lang="en-GB" sz="2400" dirty="0">
                <a:solidFill>
                  <a:schemeClr val="tx1"/>
                </a:solidFill>
                <a:latin typeface="HfW cursive" panose="00000500000000000000" pitchFamily="2" charset="0"/>
              </a:rPr>
              <a:t>Packed lunch and drink for the first day.</a:t>
            </a:r>
          </a:p>
          <a:p>
            <a:r>
              <a:rPr lang="en-GB" sz="2400" dirty="0">
                <a:solidFill>
                  <a:schemeClr val="tx1"/>
                </a:solidFill>
                <a:latin typeface="HfW cursive" panose="00000500000000000000" pitchFamily="2" charset="0"/>
              </a:rPr>
              <a:t>If your child suffers from travel sickness - please ensure they have taken their medication in advance or details are given to our first aiders to administer in school.</a:t>
            </a:r>
          </a:p>
        </p:txBody>
      </p:sp>
    </p:spTree>
    <p:extLst>
      <p:ext uri="{BB962C8B-B14F-4D97-AF65-F5344CB8AC3E}">
        <p14:creationId xmlns:p14="http://schemas.microsoft.com/office/powerpoint/2010/main" val="42212566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  <a:latin typeface="HfW cursive" panose="00000500000000000000" pitchFamily="2" charset="0"/>
              </a:rPr>
              <a:t>First day arrangements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454" y="1674290"/>
            <a:ext cx="9354940" cy="4876799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en-GB" sz="2600" dirty="0">
                <a:solidFill>
                  <a:schemeClr val="tx1"/>
                </a:solidFill>
                <a:latin typeface="HfW cursive" panose="00000500000000000000" pitchFamily="2" charset="0"/>
              </a:rPr>
              <a:t>We will be leaving school at approximately 9am. Feel free to come along and wave them off!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en-GB" sz="2600" dirty="0">
                <a:solidFill>
                  <a:schemeClr val="tx1"/>
                </a:solidFill>
                <a:latin typeface="HfW cursive" panose="00000500000000000000" pitchFamily="2" charset="0"/>
              </a:rPr>
              <a:t>The children will be met by staff at Fresh Air Club our arrival and be given a tour of the site.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en-US" sz="2600" dirty="0">
                <a:solidFill>
                  <a:schemeClr val="tx1"/>
                </a:solidFill>
                <a:latin typeface="HfW cursive" panose="00000500000000000000" pitchFamily="2" charset="0"/>
              </a:rPr>
              <a:t>They’ll have their lunch (put inside disposable bag)</a:t>
            </a:r>
            <a:endParaRPr lang="en-GB" sz="2600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en-GB" sz="2600" dirty="0">
                <a:solidFill>
                  <a:schemeClr val="tx1"/>
                </a:solidFill>
                <a:latin typeface="HfW cursive" panose="00000500000000000000" pitchFamily="2" charset="0"/>
              </a:rPr>
              <a:t>The children will be told their tent groups and activity groups once we have arrived.</a:t>
            </a:r>
          </a:p>
        </p:txBody>
      </p:sp>
    </p:spTree>
    <p:extLst>
      <p:ext uri="{BB962C8B-B14F-4D97-AF65-F5344CB8AC3E}">
        <p14:creationId xmlns:p14="http://schemas.microsoft.com/office/powerpoint/2010/main" val="30618093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688" y="-85798"/>
            <a:ext cx="4177053" cy="1206137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70C0"/>
                </a:solidFill>
                <a:latin typeface="HfW cursive" panose="00000500000000000000" pitchFamily="2" charset="0"/>
              </a:rPr>
              <a:t>Accommodation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688" y="1120339"/>
            <a:ext cx="7302822" cy="4406058"/>
          </a:xfrm>
        </p:spPr>
        <p:txBody>
          <a:bodyPr>
            <a:normAutofit fontScale="70000" lnSpcReduction="20000"/>
          </a:bodyPr>
          <a:lstStyle/>
          <a:p>
            <a:pPr marL="571500" indent="-571500">
              <a:lnSpc>
                <a:spcPct val="17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3800" dirty="0">
                <a:latin typeface="HfW cursive" panose="00000500000000000000" pitchFamily="2" charset="0"/>
              </a:rPr>
              <a:t>All tents are single-sex  for 6 pupils.</a:t>
            </a:r>
          </a:p>
          <a:p>
            <a:pPr marL="571500" indent="-571500">
              <a:lnSpc>
                <a:spcPct val="17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3800" dirty="0">
                <a:latin typeface="HfW cursive" panose="00000500000000000000" pitchFamily="2" charset="0"/>
              </a:rPr>
              <a:t>Bedding is not provided so they will need to bring a sleeping bag, sleeping mat, pillow and towels.</a:t>
            </a:r>
          </a:p>
          <a:p>
            <a:pPr marL="571500" indent="-571500">
              <a:lnSpc>
                <a:spcPct val="17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3800" dirty="0">
                <a:latin typeface="HfW cursive" panose="00000500000000000000" pitchFamily="2" charset="0"/>
              </a:rPr>
              <a:t>Staff tents at the end of each row of tents.</a:t>
            </a:r>
          </a:p>
          <a:p>
            <a:pPr marL="285750" indent="-285750">
              <a:lnSpc>
                <a:spcPct val="17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lnSpc>
                <a:spcPct val="17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5951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>
            <a:extLst>
              <a:ext uri="{FF2B5EF4-FFF2-40B4-BE49-F238E27FC236}">
                <a16:creationId xmlns:a16="http://schemas.microsoft.com/office/drawing/2014/main" id="{30A9028A-B6F2-46A2-9D09-FED03934D9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5550" y="0"/>
            <a:ext cx="4895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4800">
                <a:solidFill>
                  <a:srgbClr val="000000"/>
                </a:solidFill>
                <a:latin typeface="Comic Sans MS" panose="030F0702030302020204" pitchFamily="66" charset="0"/>
              </a:rPr>
              <a:t>Activities</a:t>
            </a:r>
          </a:p>
        </p:txBody>
      </p:sp>
      <p:pic>
        <p:nvPicPr>
          <p:cNvPr id="16393" name="Picture 6" descr="http://www.haymoor.poole.sch.uk/img/bespoke/ad_astra/teach.png">
            <a:extLst>
              <a:ext uri="{FF2B5EF4-FFF2-40B4-BE49-F238E27FC236}">
                <a16:creationId xmlns:a16="http://schemas.microsoft.com/office/drawing/2014/main" id="{7CF8CC09-921C-4AC2-AC39-201232A19B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6530" y="6063298"/>
            <a:ext cx="1562100" cy="58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70A60BB-77DB-4323-9592-45E1D37501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352" y="831850"/>
            <a:ext cx="5839640" cy="56967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8A8BAA4-7585-436F-A8F7-F560E16BC8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8070" y="1541464"/>
            <a:ext cx="5268060" cy="39439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FEDAE9-5530-431A-8F03-3EBAC0E135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8070" y="58002"/>
            <a:ext cx="3534268" cy="262926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3865" y="-823151"/>
            <a:ext cx="10278896" cy="1646302"/>
          </a:xfrm>
        </p:spPr>
        <p:txBody>
          <a:bodyPr/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HfW cursive" panose="00000500000000000000" pitchFamily="2" charset="0"/>
              </a:rPr>
              <a:t>What will the day look like at Fresh Air Club?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6755" y="945424"/>
            <a:ext cx="11056135" cy="5478236"/>
          </a:xfrm>
        </p:spPr>
        <p:txBody>
          <a:bodyPr>
            <a:normAutofit fontScale="40000" lnSpcReduction="20000"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5000" b="1" dirty="0">
                <a:solidFill>
                  <a:schemeClr val="tx1"/>
                </a:solidFill>
                <a:latin typeface="HfW cursive" panose="00000500000000000000" pitchFamily="2" charset="0"/>
              </a:rPr>
              <a:t>MONDAY</a:t>
            </a:r>
            <a:r>
              <a:rPr lang="en-GB" sz="5000" dirty="0">
                <a:solidFill>
                  <a:schemeClr val="tx1"/>
                </a:solidFill>
                <a:latin typeface="HfW cursive" panose="00000500000000000000" pitchFamily="2" charset="0"/>
              </a:rPr>
              <a:t>: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5000" dirty="0">
                <a:solidFill>
                  <a:schemeClr val="tx1"/>
                </a:solidFill>
                <a:latin typeface="HfW cursive" panose="00000500000000000000" pitchFamily="2" charset="0"/>
              </a:rPr>
              <a:t>9am  Depart HJS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5000" dirty="0">
                <a:solidFill>
                  <a:schemeClr val="tx1"/>
                </a:solidFill>
                <a:latin typeface="HfW cursive" panose="00000500000000000000" pitchFamily="2" charset="0"/>
              </a:rPr>
              <a:t>10am Arrive at Fresh Air Club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5000" dirty="0">
                <a:solidFill>
                  <a:schemeClr val="tx1"/>
                </a:solidFill>
                <a:latin typeface="HfW cursive" panose="00000500000000000000" pitchFamily="2" charset="0"/>
              </a:rPr>
              <a:t>2pm - 5pm: Afternoon activities.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5000" dirty="0">
                <a:solidFill>
                  <a:schemeClr val="tx1"/>
                </a:solidFill>
                <a:latin typeface="HfW cursive" panose="00000500000000000000" pitchFamily="2" charset="0"/>
              </a:rPr>
              <a:t>6pm: Evening meal.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5000" dirty="0">
                <a:solidFill>
                  <a:schemeClr val="tx1"/>
                </a:solidFill>
                <a:latin typeface="HfW cursive" panose="00000500000000000000" pitchFamily="2" charset="0"/>
              </a:rPr>
              <a:t>7pm - 9:00pm: Evening activities.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5000" dirty="0">
                <a:solidFill>
                  <a:schemeClr val="tx1"/>
                </a:solidFill>
                <a:latin typeface="HfW cursive" panose="00000500000000000000" pitchFamily="2" charset="0"/>
              </a:rPr>
              <a:t>9:00pm - 10pm: Settling down for the night.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5000" dirty="0">
                <a:solidFill>
                  <a:schemeClr val="tx1"/>
                </a:solidFill>
                <a:latin typeface="HfW cursive" panose="00000500000000000000" pitchFamily="2" charset="0"/>
              </a:rPr>
              <a:t>10:00pm: Lights out.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5000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5000" b="1" dirty="0">
                <a:solidFill>
                  <a:schemeClr val="tx1"/>
                </a:solidFill>
                <a:latin typeface="HfW cursive" panose="00000500000000000000" pitchFamily="2" charset="0"/>
              </a:rPr>
              <a:t>TUESDAY</a:t>
            </a:r>
            <a:r>
              <a:rPr lang="en-GB" sz="5000" dirty="0">
                <a:solidFill>
                  <a:schemeClr val="tx1"/>
                </a:solidFill>
                <a:latin typeface="HfW cursive" panose="00000500000000000000" pitchFamily="2" charset="0"/>
              </a:rPr>
              <a:t>: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5000" dirty="0">
                <a:solidFill>
                  <a:schemeClr val="tx1"/>
                </a:solidFill>
                <a:latin typeface="HfW cursive" panose="00000500000000000000" pitchFamily="2" charset="0"/>
              </a:rPr>
              <a:t>Wake up at 7am and get washed and dressed ready for breakfast.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5000" dirty="0">
                <a:solidFill>
                  <a:schemeClr val="tx1"/>
                </a:solidFill>
                <a:latin typeface="HfW cursive" panose="00000500000000000000" pitchFamily="2" charset="0"/>
              </a:rPr>
              <a:t>9am - 12:30pm: Morning activities.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5000" dirty="0">
                <a:solidFill>
                  <a:schemeClr val="tx1"/>
                </a:solidFill>
                <a:latin typeface="HfW cursive" panose="00000500000000000000" pitchFamily="2" charset="0"/>
              </a:rPr>
              <a:t>12:30pm: Lunch.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5000" dirty="0">
                <a:solidFill>
                  <a:schemeClr val="tx1"/>
                </a:solidFill>
                <a:latin typeface="HfW cursive" panose="00000500000000000000" pitchFamily="2" charset="0"/>
              </a:rPr>
              <a:t>1:30pm - On coach to head back to school for a 2:30 arrival.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2600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01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55175-06C7-42CF-A608-26D46237E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85573"/>
            <a:ext cx="11406303" cy="1782725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  <a:latin typeface="HfW cursive" panose="00000500000000000000" pitchFamily="2" charset="0"/>
              </a:rPr>
              <a:t>Code of conduct - emailed tomorrow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6892A96-B97A-4278-9A53-3026C57DD1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25880"/>
            <a:ext cx="12157181" cy="460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5202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825" y="204652"/>
            <a:ext cx="8596668" cy="1320800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  <a:latin typeface="HfW cursive" panose="00000500000000000000" pitchFamily="2" charset="0"/>
              </a:rPr>
              <a:t>What does my child need to pack?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718DD2-2BA7-400D-856B-6BCC26C0B8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2933" y="820458"/>
            <a:ext cx="7122079" cy="6037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3557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5314C0C-0481-4AED-A06E-AC3A3EC799F7}"/>
              </a:ext>
            </a:extLst>
          </p:cNvPr>
          <p:cNvSpPr txBox="1"/>
          <p:nvPr/>
        </p:nvSpPr>
        <p:spPr>
          <a:xfrm>
            <a:off x="291196" y="1405212"/>
            <a:ext cx="736690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0070C0"/>
                </a:solidFill>
                <a:latin typeface="HfW cursive" panose="00000500000000000000" pitchFamily="2" charset="0"/>
              </a:rPr>
              <a:t>Monday - Paulton’s Park</a:t>
            </a:r>
            <a:br>
              <a:rPr lang="en-GB" sz="4000" dirty="0">
                <a:solidFill>
                  <a:srgbClr val="0070C0"/>
                </a:solidFill>
                <a:latin typeface="HfW cursive" panose="00000500000000000000" pitchFamily="2" charset="0"/>
              </a:rPr>
            </a:br>
            <a:r>
              <a:rPr lang="en-GB" sz="4000" dirty="0">
                <a:solidFill>
                  <a:srgbClr val="0070C0"/>
                </a:solidFill>
                <a:latin typeface="HfW cursive" panose="00000500000000000000" pitchFamily="2" charset="0"/>
              </a:rPr>
              <a:t>Return to school </a:t>
            </a:r>
            <a:r>
              <a:rPr lang="en-GB" sz="4000" dirty="0" err="1">
                <a:solidFill>
                  <a:srgbClr val="0070C0"/>
                </a:solidFill>
                <a:latin typeface="HfW cursive" panose="00000500000000000000" pitchFamily="2" charset="0"/>
              </a:rPr>
              <a:t>approx</a:t>
            </a:r>
            <a:r>
              <a:rPr lang="en-GB" sz="4000" dirty="0">
                <a:solidFill>
                  <a:srgbClr val="0070C0"/>
                </a:solidFill>
                <a:latin typeface="HfW cursive" panose="00000500000000000000" pitchFamily="2" charset="0"/>
              </a:rPr>
              <a:t> 5:20</a:t>
            </a:r>
            <a:endParaRPr lang="en-GB" sz="40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A5FD285-84B7-468E-9314-CCB239942B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096" y="3704296"/>
            <a:ext cx="10422939" cy="187078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6531AA7-50FA-42C8-9727-97B2ED5A3E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1240" y="89311"/>
            <a:ext cx="4090180" cy="333968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9E46388-BE92-4591-89F6-BF1CD99EFF58}"/>
              </a:ext>
            </a:extLst>
          </p:cNvPr>
          <p:cNvSpPr/>
          <p:nvPr/>
        </p:nvSpPr>
        <p:spPr>
          <a:xfrm>
            <a:off x="762000" y="4064000"/>
            <a:ext cx="2065867" cy="3386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4725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94636DC-A3E7-4848-812F-48EBD3194D6C}"/>
              </a:ext>
            </a:extLst>
          </p:cNvPr>
          <p:cNvSpPr txBox="1"/>
          <p:nvPr/>
        </p:nvSpPr>
        <p:spPr>
          <a:xfrm>
            <a:off x="986790" y="272534"/>
            <a:ext cx="1054608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0070C0"/>
                </a:solidFill>
                <a:latin typeface="HfW cursive" panose="00000500000000000000" pitchFamily="2" charset="0"/>
              </a:rPr>
              <a:t>Tuesday - South Coast Adventures</a:t>
            </a:r>
            <a:br>
              <a:rPr lang="en-GB" sz="4000" dirty="0">
                <a:solidFill>
                  <a:srgbClr val="0070C0"/>
                </a:solidFill>
                <a:latin typeface="HfW cursive" panose="00000500000000000000" pitchFamily="2" charset="0"/>
              </a:rPr>
            </a:br>
            <a:r>
              <a:rPr lang="en-GB" sz="4000" dirty="0" err="1">
                <a:solidFill>
                  <a:srgbClr val="0070C0"/>
                </a:solidFill>
                <a:latin typeface="HfW cursive" panose="00000500000000000000" pitchFamily="2" charset="0"/>
              </a:rPr>
              <a:t>Approx</a:t>
            </a:r>
            <a:r>
              <a:rPr lang="en-GB" sz="4000" dirty="0">
                <a:solidFill>
                  <a:srgbClr val="0070C0"/>
                </a:solidFill>
                <a:latin typeface="HfW cursive" panose="00000500000000000000" pitchFamily="2" charset="0"/>
              </a:rPr>
              <a:t> return 5:20 </a:t>
            </a:r>
            <a:endParaRPr lang="en-GB" sz="40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DEF8EFC-BB6C-49DF-A870-A608A2D49B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824" y="1371600"/>
            <a:ext cx="9635200" cy="364617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CFADC92-EBF5-4B02-8DB7-B1AA40D5ACFA}"/>
              </a:ext>
            </a:extLst>
          </p:cNvPr>
          <p:cNvSpPr/>
          <p:nvPr/>
        </p:nvSpPr>
        <p:spPr>
          <a:xfrm>
            <a:off x="749824" y="1947333"/>
            <a:ext cx="2128843" cy="3217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5591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D3825-C58D-4EC4-9B83-26F2D9752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4DD029-704E-4516-BCFD-C5BB3BD61F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019" y="0"/>
            <a:ext cx="115979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3965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8B26632-A19B-4F45-89CE-F264D825EF33}"/>
              </a:ext>
            </a:extLst>
          </p:cNvPr>
          <p:cNvSpPr txBox="1"/>
          <p:nvPr/>
        </p:nvSpPr>
        <p:spPr>
          <a:xfrm>
            <a:off x="1703070" y="1392674"/>
            <a:ext cx="61036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0070C0"/>
                </a:solidFill>
                <a:latin typeface="HfW cursive" panose="00000500000000000000" pitchFamily="2" charset="0"/>
              </a:rPr>
              <a:t>Friday - Splashdown</a:t>
            </a:r>
            <a:endParaRPr lang="en-GB" sz="4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8E5969D-3744-40CB-A9C1-B96C713FEF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" y="4057299"/>
            <a:ext cx="9762001" cy="23435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6F66EAA-B3D6-4797-8464-83A415C95B14}"/>
              </a:ext>
            </a:extLst>
          </p:cNvPr>
          <p:cNvSpPr/>
          <p:nvPr/>
        </p:nvSpPr>
        <p:spPr>
          <a:xfrm>
            <a:off x="643467" y="4402667"/>
            <a:ext cx="1642533" cy="4064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FC3E1B3-3496-4C4D-B206-7E02408D9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0268" y="216281"/>
            <a:ext cx="3945326" cy="352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6435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73CD3-C8F0-42FB-ACDE-B617F1735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HfW cursive" panose="00000500000000000000" pitchFamily="2" charset="0"/>
              </a:rPr>
              <a:t>Important information: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C68E23-09B8-4844-AE6F-9574D7D96A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31" y="1656081"/>
            <a:ext cx="10327082" cy="20654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4EF9B83-8567-4E8E-A9D6-771EE6361E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334" y="4171901"/>
            <a:ext cx="10078296" cy="136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8965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61257"/>
            <a:ext cx="7761271" cy="862150"/>
          </a:xfrm>
        </p:spPr>
        <p:txBody>
          <a:bodyPr>
            <a:normAutofit/>
          </a:bodyPr>
          <a:lstStyle/>
          <a:p>
            <a:r>
              <a:rPr lang="en-GB" dirty="0">
                <a:latin typeface="HfW cursive" panose="00000500000000000000" pitchFamily="2" charset="0"/>
              </a:rPr>
              <a:t>Frequently asked questions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3583215"/>
            <a:ext cx="10193865" cy="1570962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chemeClr val="tx1"/>
                </a:solidFill>
                <a:latin typeface="HfW cursive" panose="00000500000000000000" pitchFamily="2" charset="0"/>
              </a:rPr>
              <a:t>Can my child bring a mobile phone?</a:t>
            </a:r>
          </a:p>
          <a:p>
            <a:r>
              <a:rPr lang="en-GB" sz="2800" dirty="0">
                <a:solidFill>
                  <a:srgbClr val="0070C0"/>
                </a:solidFill>
                <a:latin typeface="HfW cursive" panose="00000500000000000000" pitchFamily="2" charset="0"/>
              </a:rPr>
              <a:t>No - this is for safeguarding reasons. However, they can leave them in the school office as they usually would.</a:t>
            </a:r>
          </a:p>
          <a:p>
            <a:endParaRPr lang="en-GB" sz="2800" dirty="0">
              <a:solidFill>
                <a:srgbClr val="0070C0"/>
              </a:solidFill>
              <a:latin typeface="HfW cursive" panose="00000500000000000000" pitchFamily="2" charset="0"/>
            </a:endParaRPr>
          </a:p>
          <a:p>
            <a:r>
              <a:rPr lang="en-GB" sz="2800" dirty="0">
                <a:solidFill>
                  <a:schemeClr val="tx1"/>
                </a:solidFill>
                <a:latin typeface="HfW cursive" panose="00000500000000000000" pitchFamily="2" charset="0"/>
              </a:rPr>
              <a:t>How do I contact you in case of emergency?</a:t>
            </a:r>
          </a:p>
          <a:p>
            <a:r>
              <a:rPr lang="en-GB" sz="2800" dirty="0">
                <a:solidFill>
                  <a:srgbClr val="0070C0"/>
                </a:solidFill>
                <a:latin typeface="HfW cursive" panose="00000500000000000000" pitchFamily="2" charset="0"/>
              </a:rPr>
              <a:t>During the hours of the school day, contact the school office (01202 659290). Outside of school hours (6pm - 10pm), contact the emergency mobile number (issued on the Monday).</a:t>
            </a:r>
          </a:p>
          <a:p>
            <a:endParaRPr lang="en-GB" sz="2800" dirty="0">
              <a:solidFill>
                <a:srgbClr val="0070C0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6738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61257"/>
            <a:ext cx="7761271" cy="862150"/>
          </a:xfrm>
        </p:spPr>
        <p:txBody>
          <a:bodyPr>
            <a:normAutofit/>
          </a:bodyPr>
          <a:lstStyle/>
          <a:p>
            <a:r>
              <a:rPr lang="en-GB" dirty="0">
                <a:latin typeface="HfW cursive" panose="00000500000000000000" pitchFamily="2" charset="0"/>
              </a:rPr>
              <a:t>Frequently asked questions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7067" y="2061238"/>
            <a:ext cx="10193865" cy="1570962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chemeClr val="tx1"/>
                </a:solidFill>
                <a:latin typeface="HfW cursive" panose="00000500000000000000" pitchFamily="2" charset="0"/>
              </a:rPr>
              <a:t>Will you make my child go on certain rides?</a:t>
            </a:r>
          </a:p>
          <a:p>
            <a:r>
              <a:rPr lang="en-GB" sz="2800" dirty="0">
                <a:solidFill>
                  <a:srgbClr val="0070C0"/>
                </a:solidFill>
                <a:latin typeface="HfW cursive" panose="00000500000000000000" pitchFamily="2" charset="0"/>
              </a:rPr>
              <a:t>No - we will actively encourage children to “have a go” and step out of their comfort zone. We will try our best to group children based on their thrill seeking attitude</a:t>
            </a:r>
            <a:r>
              <a:rPr lang="en-GB" sz="2800" dirty="0">
                <a:solidFill>
                  <a:srgbClr val="0070C0"/>
                </a:solidFill>
              </a:rPr>
              <a:t>. </a:t>
            </a:r>
          </a:p>
          <a:p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4394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61257"/>
            <a:ext cx="7761271" cy="862150"/>
          </a:xfrm>
        </p:spPr>
        <p:txBody>
          <a:bodyPr>
            <a:normAutofit/>
          </a:bodyPr>
          <a:lstStyle/>
          <a:p>
            <a:r>
              <a:rPr lang="en-GB" dirty="0">
                <a:latin typeface="HfW cursive" panose="00000500000000000000" pitchFamily="2" charset="0"/>
              </a:rPr>
              <a:t>Frequently asked questions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3137989"/>
            <a:ext cx="10164836" cy="1570962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  <a:latin typeface="HfW cursive" panose="00000500000000000000" pitchFamily="2" charset="0"/>
              </a:rPr>
              <a:t>Who will be in my child’s tent?</a:t>
            </a:r>
          </a:p>
          <a:p>
            <a:r>
              <a:rPr lang="en-GB" sz="2400" dirty="0">
                <a:solidFill>
                  <a:srgbClr val="0070C0"/>
                </a:solidFill>
                <a:latin typeface="HfW cursive" panose="00000500000000000000" pitchFamily="2" charset="0"/>
              </a:rPr>
              <a:t>The children will have all completed a slip with the names of 5/6 pupils they would like in their tent. We will aim to ensure that at least one of those named are in their tent. </a:t>
            </a:r>
          </a:p>
          <a:p>
            <a:endParaRPr lang="en-GB" sz="2400" dirty="0">
              <a:solidFill>
                <a:srgbClr val="0070C0"/>
              </a:solidFill>
              <a:latin typeface="HfW cursive" panose="00000500000000000000" pitchFamily="2" charset="0"/>
            </a:endParaRPr>
          </a:p>
          <a:p>
            <a:r>
              <a:rPr lang="en-GB" sz="2400" dirty="0">
                <a:solidFill>
                  <a:schemeClr val="tx1"/>
                </a:solidFill>
                <a:latin typeface="HfW cursive" panose="00000500000000000000" pitchFamily="2" charset="0"/>
              </a:rPr>
              <a:t>My child is a fussy eater. How will you ensure they eat?</a:t>
            </a:r>
          </a:p>
          <a:p>
            <a:r>
              <a:rPr lang="en-GB" sz="2400" dirty="0">
                <a:solidFill>
                  <a:srgbClr val="0070C0"/>
                </a:solidFill>
                <a:latin typeface="HfW cursive" panose="00000500000000000000" pitchFamily="2" charset="0"/>
              </a:rPr>
              <a:t>Children are usually more experimental with food when around their peers. There is a wide range of food available and no child will go hungry - even the fussiest ones! If you are concerned, please feel free to pack some suitable snacks with your child.</a:t>
            </a:r>
          </a:p>
          <a:p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7484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F2F34-059C-4CEC-844C-1EAD557AA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9600" dirty="0">
                <a:solidFill>
                  <a:srgbClr val="7030A0"/>
                </a:solidFill>
                <a:latin typeface="HfW cursive" panose="00000500000000000000" pitchFamily="2" charset="0"/>
              </a:rPr>
              <a:t>Volunteers</a:t>
            </a:r>
            <a:endParaRPr lang="en-GB" dirty="0">
              <a:solidFill>
                <a:srgbClr val="7030A0"/>
              </a:solidFill>
              <a:latin typeface="HfW cursive" panose="00000500000000000000" pitchFamily="2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4DF3BB-9BB6-4F19-AA7A-9447ACD082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1849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7842" y="3296364"/>
            <a:ext cx="9119808" cy="1228375"/>
          </a:xfrm>
        </p:spPr>
        <p:txBody>
          <a:bodyPr>
            <a:noAutofit/>
          </a:bodyPr>
          <a:lstStyle/>
          <a:p>
            <a:r>
              <a:rPr lang="en-GB" sz="4400" dirty="0">
                <a:solidFill>
                  <a:schemeClr val="tx1"/>
                </a:solidFill>
                <a:latin typeface="HfW cursive" panose="00000500000000000000" pitchFamily="2" charset="0"/>
              </a:rPr>
              <a:t>Your child has been looking forward to this week and will have a brilliant time!</a:t>
            </a:r>
          </a:p>
          <a:p>
            <a:endParaRPr lang="en-GB" sz="4000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r>
              <a:rPr lang="en-GB" sz="4000" dirty="0">
                <a:solidFill>
                  <a:schemeClr val="tx1"/>
                </a:solidFill>
                <a:latin typeface="HfW cursive" panose="00000500000000000000" pitchFamily="2" charset="0"/>
              </a:rPr>
              <a:t>They will experience independence, they will develop strong friendships with others and they will try new things and grow in confidence.</a:t>
            </a:r>
          </a:p>
          <a:p>
            <a:endParaRPr lang="en-GB" sz="2400" dirty="0">
              <a:latin typeface="HfW cursive" panose="00000500000000000000" pitchFamily="2" charset="0"/>
            </a:endParaRPr>
          </a:p>
          <a:p>
            <a:endParaRPr lang="en-GB" sz="24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1730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800" dirty="0">
                <a:solidFill>
                  <a:srgbClr val="7030A0"/>
                </a:solidFill>
                <a:latin typeface="HfW cursive" panose="00000500000000000000" pitchFamily="2" charset="0"/>
              </a:rPr>
              <a:t>KS2 SATs</a:t>
            </a:r>
          </a:p>
        </p:txBody>
      </p:sp>
    </p:spTree>
    <p:extLst>
      <p:ext uri="{BB962C8B-B14F-4D97-AF65-F5344CB8AC3E}">
        <p14:creationId xmlns:p14="http://schemas.microsoft.com/office/powerpoint/2010/main" val="42613398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91B77-1F72-49D6-AEFB-8CB21F359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  <a:latin typeface="HfW cursive" panose="00000500000000000000" pitchFamily="2" charset="0"/>
              </a:rPr>
              <a:t>Aims of the session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17B7FB-4FF4-4041-92CA-0991CA863A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HfW cursive" panose="00000500000000000000" pitchFamily="2" charset="0"/>
              </a:rPr>
              <a:t>The key stage 2 national curriculum tests are designed to test your child’s knowledge and understanding of specific elements of the key stage 2 programmes of study (year 3 through to year 6) </a:t>
            </a:r>
          </a:p>
          <a:p>
            <a:endParaRPr lang="en-GB" sz="2800" dirty="0">
              <a:latin typeface="HfW cursive" panose="00000500000000000000" pitchFamily="2" charset="0"/>
            </a:endParaRPr>
          </a:p>
          <a:p>
            <a:r>
              <a:rPr lang="en-GB" sz="2800" dirty="0">
                <a:latin typeface="HfW cursive" panose="00000500000000000000" pitchFamily="2" charset="0"/>
              </a:rPr>
              <a:t>They provide a snapshot of a child’s attainment at the end of the key stage.</a:t>
            </a:r>
          </a:p>
        </p:txBody>
      </p:sp>
    </p:spTree>
    <p:extLst>
      <p:ext uri="{BB962C8B-B14F-4D97-AF65-F5344CB8AC3E}">
        <p14:creationId xmlns:p14="http://schemas.microsoft.com/office/powerpoint/2010/main" val="23224448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HfW cursive" panose="00000500000000000000" pitchFamily="2" charset="0"/>
              </a:rPr>
              <a:t>SATs</a:t>
            </a:r>
            <a:br>
              <a:rPr lang="en-GB" u="sng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7134" y="1664758"/>
            <a:ext cx="11353800" cy="4351338"/>
          </a:xfrm>
        </p:spPr>
        <p:txBody>
          <a:bodyPr/>
          <a:lstStyle/>
          <a:p>
            <a:r>
              <a:rPr lang="en-GB" sz="2800" dirty="0">
                <a:latin typeface="HfW cursive" panose="00000500000000000000" pitchFamily="2" charset="0"/>
              </a:rPr>
              <a:t>Date for your diary- </a:t>
            </a:r>
            <a:r>
              <a:rPr lang="en-GB" sz="2800" b="1" dirty="0">
                <a:solidFill>
                  <a:srgbClr val="FF0000"/>
                </a:solidFill>
                <a:latin typeface="HfW cursive" panose="00000500000000000000" pitchFamily="2" charset="0"/>
              </a:rPr>
              <a:t>Monday 12</a:t>
            </a:r>
            <a:r>
              <a:rPr lang="en-GB" sz="2800" b="1" baseline="30000" dirty="0">
                <a:solidFill>
                  <a:srgbClr val="FF0000"/>
                </a:solidFill>
                <a:latin typeface="HfW cursive" panose="00000500000000000000" pitchFamily="2" charset="0"/>
              </a:rPr>
              <a:t>th</a:t>
            </a:r>
            <a:r>
              <a:rPr lang="en-GB" sz="2800" b="1" dirty="0">
                <a:solidFill>
                  <a:srgbClr val="FF0000"/>
                </a:solidFill>
                <a:latin typeface="HfW cursive" panose="00000500000000000000" pitchFamily="2" charset="0"/>
              </a:rPr>
              <a:t> May - Thursday 15</a:t>
            </a:r>
            <a:r>
              <a:rPr lang="en-GB" sz="2800" b="1" baseline="30000" dirty="0">
                <a:solidFill>
                  <a:srgbClr val="FF0000"/>
                </a:solidFill>
                <a:latin typeface="HfW cursive" panose="00000500000000000000" pitchFamily="2" charset="0"/>
              </a:rPr>
              <a:t>th</a:t>
            </a:r>
            <a:r>
              <a:rPr lang="en-GB" sz="2800" b="1" dirty="0">
                <a:solidFill>
                  <a:srgbClr val="FF0000"/>
                </a:solidFill>
                <a:latin typeface="HfW cursive" panose="00000500000000000000" pitchFamily="2" charset="0"/>
              </a:rPr>
              <a:t> May</a:t>
            </a:r>
          </a:p>
          <a:p>
            <a:endParaRPr lang="en-GB" sz="2800" dirty="0">
              <a:latin typeface="HfW cursive" panose="00000500000000000000" pitchFamily="2" charset="0"/>
            </a:endParaRPr>
          </a:p>
          <a:p>
            <a:r>
              <a:rPr lang="en-GB" sz="2800" dirty="0">
                <a:latin typeface="HfW cursive" panose="00000500000000000000" pitchFamily="2" charset="0"/>
              </a:rPr>
              <a:t>Your child</a:t>
            </a:r>
            <a:r>
              <a:rPr lang="en-GB" sz="2800" dirty="0">
                <a:solidFill>
                  <a:srgbClr val="FF0000"/>
                </a:solidFill>
                <a:latin typeface="HfW cursive" panose="00000500000000000000" pitchFamily="2" charset="0"/>
              </a:rPr>
              <a:t> </a:t>
            </a:r>
            <a:r>
              <a:rPr lang="en-GB" sz="2800" b="1" dirty="0">
                <a:solidFill>
                  <a:srgbClr val="FF0000"/>
                </a:solidFill>
                <a:latin typeface="HfW cursive" panose="00000500000000000000" pitchFamily="2" charset="0"/>
              </a:rPr>
              <a:t>MUST</a:t>
            </a:r>
            <a:r>
              <a:rPr lang="en-GB" sz="2800" dirty="0">
                <a:solidFill>
                  <a:srgbClr val="FF0000"/>
                </a:solidFill>
                <a:latin typeface="HfW cursive" panose="00000500000000000000" pitchFamily="2" charset="0"/>
              </a:rPr>
              <a:t> </a:t>
            </a:r>
            <a:r>
              <a:rPr lang="en-GB" sz="2800" dirty="0">
                <a:latin typeface="HfW cursive" panose="00000500000000000000" pitchFamily="2" charset="0"/>
              </a:rPr>
              <a:t>be in school for every test.</a:t>
            </a:r>
          </a:p>
          <a:p>
            <a:pPr marL="0" indent="0">
              <a:buNone/>
            </a:pPr>
            <a:endParaRPr lang="en-GB" sz="2800" dirty="0">
              <a:latin typeface="HfW cursive" panose="00000500000000000000" pitchFamily="2" charset="0"/>
            </a:endParaRPr>
          </a:p>
          <a:p>
            <a:r>
              <a:rPr lang="en-GB" sz="2800" dirty="0">
                <a:latin typeface="HfW cursive" panose="00000500000000000000" pitchFamily="2" charset="0"/>
              </a:rPr>
              <a:t>SATs party! </a:t>
            </a:r>
            <a:r>
              <a:rPr lang="en-GB" sz="2800" b="1" dirty="0">
                <a:solidFill>
                  <a:srgbClr val="FF0000"/>
                </a:solidFill>
                <a:latin typeface="HfW cursive" panose="00000500000000000000" pitchFamily="2" charset="0"/>
              </a:rPr>
              <a:t>Friday 16th May 1:30pm - 3pm</a:t>
            </a:r>
          </a:p>
          <a:p>
            <a:endParaRPr lang="en-GB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447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HfW cursive" panose="00000500000000000000" pitchFamily="2" charset="0"/>
              </a:rPr>
              <a:t>SATs Week timetable</a:t>
            </a:r>
            <a:br>
              <a:rPr lang="en-GB" b="1" u="sng" dirty="0"/>
            </a:b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3200" b="1" dirty="0">
                <a:latin typeface="HfW cursive" panose="00000500000000000000" pitchFamily="2" charset="0"/>
              </a:rPr>
              <a:t>Monday: Grammar Spelling and Punctuation test</a:t>
            </a:r>
          </a:p>
          <a:p>
            <a:endParaRPr lang="en-GB" sz="3200" b="1" dirty="0">
              <a:latin typeface="HfW cursive" panose="00000500000000000000" pitchFamily="2" charset="0"/>
            </a:endParaRPr>
          </a:p>
          <a:p>
            <a:r>
              <a:rPr lang="en-GB" sz="3200" b="1" dirty="0">
                <a:latin typeface="HfW cursive" panose="00000500000000000000" pitchFamily="2" charset="0"/>
              </a:rPr>
              <a:t>Tuesday: Reading comprehension test</a:t>
            </a:r>
          </a:p>
          <a:p>
            <a:endParaRPr lang="en-GB" sz="3200" b="1" dirty="0">
              <a:latin typeface="HfW cursive" panose="00000500000000000000" pitchFamily="2" charset="0"/>
            </a:endParaRPr>
          </a:p>
          <a:p>
            <a:r>
              <a:rPr lang="en-GB" sz="3200" b="1" dirty="0">
                <a:latin typeface="HfW cursive" panose="00000500000000000000" pitchFamily="2" charset="0"/>
              </a:rPr>
              <a:t>Wednesday: Arithmetic test and Reasoning paper </a:t>
            </a:r>
          </a:p>
          <a:p>
            <a:endParaRPr lang="en-GB" sz="3200" b="1" dirty="0">
              <a:latin typeface="HfW cursive" panose="00000500000000000000" pitchFamily="2" charset="0"/>
            </a:endParaRPr>
          </a:p>
          <a:p>
            <a:r>
              <a:rPr lang="en-GB" sz="3200" b="1" dirty="0">
                <a:latin typeface="HfW cursive" panose="00000500000000000000" pitchFamily="2" charset="0"/>
              </a:rPr>
              <a:t>Thursday: Final Reasoning paper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64141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FB0D1-BFF4-453B-820B-0FB869C5A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HfW cursive" panose="00000500000000000000" pitchFamily="2" charset="0"/>
              </a:rPr>
              <a:t>During the week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8A2A61-03CD-44A3-A7C2-EF86752719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60589"/>
            <a:ext cx="10540999" cy="3880773"/>
          </a:xfrm>
        </p:spPr>
        <p:txBody>
          <a:bodyPr>
            <a:normAutofit fontScale="92500" lnSpcReduction="10000"/>
          </a:bodyPr>
          <a:lstStyle/>
          <a:p>
            <a:r>
              <a:rPr lang="en-GB" sz="2800" dirty="0">
                <a:latin typeface="HfW cursive" panose="00000500000000000000" pitchFamily="2" charset="0"/>
              </a:rPr>
              <a:t>Please ensure your child is in school everyday.</a:t>
            </a:r>
          </a:p>
          <a:p>
            <a:pPr marL="0" indent="0">
              <a:buNone/>
            </a:pPr>
            <a:endParaRPr lang="en-GB" sz="2800" dirty="0">
              <a:latin typeface="HfW cursive" panose="00000500000000000000" pitchFamily="2" charset="0"/>
            </a:endParaRPr>
          </a:p>
          <a:p>
            <a:r>
              <a:rPr lang="en-GB" sz="2800" dirty="0">
                <a:latin typeface="HfW cursive" panose="00000500000000000000" pitchFamily="2" charset="0"/>
              </a:rPr>
              <a:t>They must be in school on time (we do little warm-ups before each test). </a:t>
            </a:r>
          </a:p>
          <a:p>
            <a:pPr marL="0" indent="0">
              <a:buNone/>
            </a:pPr>
            <a:endParaRPr lang="en-GB" sz="2800" dirty="0">
              <a:latin typeface="HfW cursive" panose="00000500000000000000" pitchFamily="2" charset="0"/>
            </a:endParaRPr>
          </a:p>
          <a:p>
            <a:r>
              <a:rPr lang="en-GB" sz="2800" dirty="0">
                <a:latin typeface="HfW cursive" panose="00000500000000000000" pitchFamily="2" charset="0"/>
              </a:rPr>
              <a:t>Please don’t book any appointments this week. </a:t>
            </a:r>
          </a:p>
          <a:p>
            <a:pPr marL="0" indent="0">
              <a:buNone/>
            </a:pPr>
            <a:endParaRPr lang="en-GB" sz="2800" dirty="0">
              <a:latin typeface="HfW cursive" panose="00000500000000000000" pitchFamily="2" charset="0"/>
            </a:endParaRPr>
          </a:p>
          <a:p>
            <a:r>
              <a:rPr lang="en-GB" sz="2800" dirty="0">
                <a:latin typeface="HfW cursive" panose="00000500000000000000" pitchFamily="2" charset="0"/>
              </a:rPr>
              <a:t>If your child is unwell, please let us know immediately.</a:t>
            </a:r>
          </a:p>
        </p:txBody>
      </p:sp>
    </p:spTree>
    <p:extLst>
      <p:ext uri="{BB962C8B-B14F-4D97-AF65-F5344CB8AC3E}">
        <p14:creationId xmlns:p14="http://schemas.microsoft.com/office/powerpoint/2010/main" val="25296273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HfW cursive" panose="00000500000000000000" pitchFamily="2" charset="0"/>
              </a:rPr>
              <a:t>What is being assessed in Maths?</a:t>
            </a:r>
            <a:br>
              <a:rPr lang="en-GB" u="sng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2160589"/>
            <a:ext cx="9880599" cy="4409544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>
                <a:latin typeface="HfW cursive" panose="00000500000000000000" pitchFamily="2" charset="0"/>
              </a:rPr>
              <a:t>-  Number and place value, approximation and estimation/rounding</a:t>
            </a:r>
          </a:p>
          <a:p>
            <a:r>
              <a:rPr lang="en-GB" sz="2400" dirty="0">
                <a:latin typeface="HfW cursive" panose="00000500000000000000" pitchFamily="2" charset="0"/>
              </a:rPr>
              <a:t>-  Four rules of calculation</a:t>
            </a:r>
          </a:p>
          <a:p>
            <a:r>
              <a:rPr lang="en-GB" sz="2400" dirty="0">
                <a:latin typeface="HfW cursive" panose="00000500000000000000" pitchFamily="2" charset="0"/>
              </a:rPr>
              <a:t>-  Fractions, decimals and percentages</a:t>
            </a:r>
          </a:p>
          <a:p>
            <a:r>
              <a:rPr lang="en-GB" sz="2400" dirty="0">
                <a:latin typeface="HfW cursive" panose="00000500000000000000" pitchFamily="2" charset="0"/>
              </a:rPr>
              <a:t>-  Ratio and proportion</a:t>
            </a:r>
          </a:p>
          <a:p>
            <a:r>
              <a:rPr lang="en-GB" sz="2400" dirty="0">
                <a:latin typeface="HfW cursive" panose="00000500000000000000" pitchFamily="2" charset="0"/>
              </a:rPr>
              <a:t>-  Algebra</a:t>
            </a:r>
          </a:p>
          <a:p>
            <a:r>
              <a:rPr lang="en-GB" sz="2400" dirty="0">
                <a:latin typeface="HfW cursive" panose="00000500000000000000" pitchFamily="2" charset="0"/>
              </a:rPr>
              <a:t>-  Measurement</a:t>
            </a:r>
          </a:p>
          <a:p>
            <a:r>
              <a:rPr lang="en-GB" sz="2400" dirty="0">
                <a:latin typeface="HfW cursive" panose="00000500000000000000" pitchFamily="2" charset="0"/>
              </a:rPr>
              <a:t>- Geometry: properties of shape</a:t>
            </a:r>
          </a:p>
          <a:p>
            <a:r>
              <a:rPr lang="en-GB" sz="2400" dirty="0">
                <a:latin typeface="HfW cursive" panose="00000500000000000000" pitchFamily="2" charset="0"/>
              </a:rPr>
              <a:t>- Geometry: position and direction</a:t>
            </a:r>
          </a:p>
          <a:p>
            <a:r>
              <a:rPr lang="en-GB" sz="2400" dirty="0">
                <a:latin typeface="HfW cursive" panose="00000500000000000000" pitchFamily="2" charset="0"/>
              </a:rPr>
              <a:t>-  Statistics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34664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1" u="sng" dirty="0">
                <a:latin typeface="HfW cursive" panose="00000500000000000000" pitchFamily="2" charset="0"/>
              </a:rPr>
              <a:t>Expectations in Maths:</a:t>
            </a:r>
            <a:br>
              <a:rPr lang="en-GB" i="1" u="sng" dirty="0"/>
            </a:b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7067" y="2160589"/>
            <a:ext cx="9956800" cy="3880773"/>
          </a:xfrm>
        </p:spPr>
        <p:txBody>
          <a:bodyPr/>
          <a:lstStyle/>
          <a:p>
            <a:r>
              <a:rPr lang="en-GB" sz="3200" dirty="0">
                <a:latin typeface="HfW cursive" panose="00000500000000000000" pitchFamily="2" charset="0"/>
              </a:rPr>
              <a:t>Children should be fluent with counting, number facts and times tables.</a:t>
            </a:r>
          </a:p>
          <a:p>
            <a:endParaRPr lang="en-GB" sz="3200" dirty="0">
              <a:latin typeface="HfW cursive" panose="00000500000000000000" pitchFamily="2" charset="0"/>
            </a:endParaRPr>
          </a:p>
          <a:p>
            <a:r>
              <a:rPr lang="en-GB" sz="3200" dirty="0">
                <a:latin typeface="HfW cursive" panose="00000500000000000000" pitchFamily="2" charset="0"/>
              </a:rPr>
              <a:t>This is essential to be able to complete the structured test in the time allowed.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35386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186333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 dirty="0">
                <a:latin typeface="HfW cursive" panose="00000500000000000000" pitchFamily="2" charset="0"/>
              </a:rPr>
              <a:t>What types of questions will be asked in the maths tests?</a:t>
            </a:r>
            <a:br>
              <a:rPr lang="en-GB" u="sng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7067" y="2160589"/>
            <a:ext cx="11032066" cy="3880773"/>
          </a:xfrm>
        </p:spPr>
        <p:txBody>
          <a:bodyPr>
            <a:normAutofit fontScale="92500" lnSpcReduction="20000"/>
          </a:bodyPr>
          <a:lstStyle/>
          <a:p>
            <a:endParaRPr lang="en-GB" sz="3500" dirty="0"/>
          </a:p>
          <a:p>
            <a:r>
              <a:rPr lang="en-GB" sz="3500" dirty="0">
                <a:latin typeface="HfW cursive" panose="00000500000000000000" pitchFamily="2" charset="0"/>
              </a:rPr>
              <a:t>The arithmetic test will check that the children can select the most efficient method in order to complete it quickly.</a:t>
            </a:r>
          </a:p>
          <a:p>
            <a:endParaRPr lang="en-GB" sz="3500" dirty="0"/>
          </a:p>
          <a:p>
            <a:r>
              <a:rPr lang="en-GB" sz="3500" dirty="0"/>
              <a:t> </a:t>
            </a:r>
            <a:r>
              <a:rPr lang="en-GB" sz="3500" dirty="0">
                <a:latin typeface="HfW cursive" panose="00000500000000000000" pitchFamily="2" charset="0"/>
              </a:rPr>
              <a:t>All the questions in the reasoning papers will have a context and can be read to the child if requested</a:t>
            </a:r>
            <a:r>
              <a:rPr lang="en-GB" sz="3500" dirty="0"/>
              <a:t>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14968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F5DF7-AFE1-4ABA-8B8C-7E84CF23FA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096" y="166342"/>
            <a:ext cx="4462669" cy="3262658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rgbClr val="7030A0"/>
                </a:solidFill>
                <a:latin typeface="HfW cursive" panose="00000500000000000000" pitchFamily="2" charset="0"/>
              </a:rPr>
              <a:t>KS2 Arithmetic test</a:t>
            </a:r>
            <a:br>
              <a:rPr lang="en-GB" sz="2800" b="1" dirty="0">
                <a:solidFill>
                  <a:srgbClr val="7030A0"/>
                </a:solidFill>
                <a:latin typeface="HfW cursive" panose="00000500000000000000" pitchFamily="2" charset="0"/>
              </a:rPr>
            </a:br>
            <a:br>
              <a:rPr lang="en-GB" sz="2800" dirty="0">
                <a:solidFill>
                  <a:srgbClr val="7030A0"/>
                </a:solidFill>
                <a:latin typeface="HfW cursive" panose="00000500000000000000" pitchFamily="2" charset="0"/>
              </a:rPr>
            </a:br>
            <a:r>
              <a:rPr lang="en-GB" sz="2800" dirty="0">
                <a:solidFill>
                  <a:srgbClr val="7030A0"/>
                </a:solidFill>
                <a:latin typeface="HfW cursive" panose="00000500000000000000" pitchFamily="2" charset="0"/>
              </a:rPr>
              <a:t>All questions have a grid even when the children may not need it.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EB661E-C73B-4670-AB62-373CC62A12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6312" y="438150"/>
            <a:ext cx="6705600" cy="59817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8D9E058-D3E4-4854-837D-68AEFDD04F16}"/>
              </a:ext>
            </a:extLst>
          </p:cNvPr>
          <p:cNvSpPr txBox="1"/>
          <p:nvPr/>
        </p:nvSpPr>
        <p:spPr>
          <a:xfrm>
            <a:off x="202096" y="3775587"/>
            <a:ext cx="446266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7030A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https://mathsbot.com/primaryMenu</a:t>
            </a:r>
            <a:endParaRPr lang="en-GB" sz="2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156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F5DF7-AFE1-4ABA-8B8C-7E84CF23FA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095" y="166342"/>
            <a:ext cx="9492237" cy="3262658"/>
          </a:xfrm>
        </p:spPr>
        <p:txBody>
          <a:bodyPr>
            <a:normAutofit/>
          </a:bodyPr>
          <a:lstStyle/>
          <a:p>
            <a:pPr algn="ctr"/>
            <a:r>
              <a:rPr lang="en-GB" sz="2800" b="1" dirty="0">
                <a:solidFill>
                  <a:srgbClr val="7030A0"/>
                </a:solidFill>
                <a:latin typeface="HfW cursive" panose="00000500000000000000" pitchFamily="2" charset="0"/>
              </a:rPr>
              <a:t>KS2 Reasoning papers</a:t>
            </a:r>
            <a:br>
              <a:rPr lang="en-GB" sz="2800" b="1" dirty="0">
                <a:solidFill>
                  <a:srgbClr val="7030A0"/>
                </a:solidFill>
                <a:latin typeface="HfW cursive" panose="00000500000000000000" pitchFamily="2" charset="0"/>
              </a:rPr>
            </a:br>
            <a:br>
              <a:rPr lang="en-GB" sz="2800" dirty="0">
                <a:solidFill>
                  <a:srgbClr val="7030A0"/>
                </a:solidFill>
                <a:latin typeface="HfW cursive" panose="00000500000000000000" pitchFamily="2" charset="0"/>
              </a:rPr>
            </a:br>
            <a:r>
              <a:rPr lang="en-GB" sz="2800" dirty="0">
                <a:solidFill>
                  <a:srgbClr val="7030A0"/>
                </a:solidFill>
                <a:latin typeface="HfW cursive" panose="00000500000000000000" pitchFamily="2" charset="0"/>
              </a:rPr>
              <a:t>These involve applying their arithmetic knowledge to maths problems.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CE2220-E8B9-4FF4-B743-000DBA093B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096" y="2496009"/>
            <a:ext cx="9990760" cy="2576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1725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F5DF7-AFE1-4ABA-8B8C-7E84CF23FA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549" y="1055342"/>
            <a:ext cx="3913946" cy="3262658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HfW cursive" panose="00000500000000000000" pitchFamily="2" charset="0"/>
              </a:rPr>
              <a:t>KS2 Reasoning papers</a:t>
            </a:r>
            <a:br>
              <a:rPr lang="en-GB" sz="2800" b="1" dirty="0">
                <a:latin typeface="HfW cursive" panose="00000500000000000000" pitchFamily="2" charset="0"/>
              </a:rPr>
            </a:br>
            <a:br>
              <a:rPr lang="en-GB" sz="2800" dirty="0">
                <a:latin typeface="HfW cursive" panose="00000500000000000000" pitchFamily="2" charset="0"/>
              </a:rPr>
            </a:br>
            <a:r>
              <a:rPr lang="en-GB" sz="2800" dirty="0">
                <a:latin typeface="HfW cursive" panose="00000500000000000000" pitchFamily="2" charset="0"/>
              </a:rPr>
              <a:t>A lot is expected of</a:t>
            </a:r>
            <a:br>
              <a:rPr lang="en-GB" sz="2800" dirty="0">
                <a:latin typeface="HfW cursive" panose="00000500000000000000" pitchFamily="2" charset="0"/>
              </a:rPr>
            </a:br>
            <a:r>
              <a:rPr lang="en-GB" sz="2800" dirty="0">
                <a:latin typeface="HfW cursive" panose="00000500000000000000" pitchFamily="2" charset="0"/>
              </a:rPr>
              <a:t>the children for just one mark!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6D0686-5E81-491F-B6E3-D215C14C84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7495" y="165652"/>
            <a:ext cx="7855904" cy="6601861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194E1310-CC31-4200-A25C-6ADB2EB937D5}"/>
              </a:ext>
            </a:extLst>
          </p:cNvPr>
          <p:cNvSpPr/>
          <p:nvPr/>
        </p:nvSpPr>
        <p:spPr>
          <a:xfrm>
            <a:off x="10628243" y="5883965"/>
            <a:ext cx="1335156" cy="808383"/>
          </a:xfrm>
          <a:prstGeom prst="ellipse">
            <a:avLst/>
          </a:prstGeom>
          <a:noFill/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4160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8EECB-70A2-4AFD-B663-55CF0E3C8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879" y="210343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7030A0"/>
                </a:solidFill>
                <a:latin typeface="HfW cursive" panose="00000500000000000000" pitchFamily="2" charset="0"/>
              </a:rPr>
              <a:t>How to help your child prepare for the maths tests...</a:t>
            </a:r>
            <a:br>
              <a:rPr lang="en-GB" dirty="0">
                <a:solidFill>
                  <a:srgbClr val="7030A0"/>
                </a:solidFill>
                <a:latin typeface="HfW cursive" panose="00000500000000000000" pitchFamily="2" charset="0"/>
              </a:rPr>
            </a:br>
            <a:br>
              <a:rPr lang="en-GB" dirty="0">
                <a:solidFill>
                  <a:srgbClr val="7030A0"/>
                </a:solidFill>
                <a:latin typeface="HfW cursive" panose="00000500000000000000" pitchFamily="2" charset="0"/>
              </a:rPr>
            </a:br>
            <a:r>
              <a:rPr lang="en-GB" dirty="0">
                <a:solidFill>
                  <a:srgbClr val="7030A0"/>
                </a:solidFill>
                <a:latin typeface="HfW cursive" panose="00000500000000000000" pitchFamily="2" charset="0"/>
              </a:rPr>
              <a:t>Your child was given a study guide earlier this academic year. Please encourage your child to use this study guide to revise from. </a:t>
            </a:r>
          </a:p>
        </p:txBody>
      </p:sp>
    </p:spTree>
    <p:extLst>
      <p:ext uri="{BB962C8B-B14F-4D97-AF65-F5344CB8AC3E}">
        <p14:creationId xmlns:p14="http://schemas.microsoft.com/office/powerpoint/2010/main" val="37000502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8EECB-70A2-4AFD-B663-55CF0E3C8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162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7030A0"/>
                </a:solidFill>
                <a:latin typeface="HfW cursive" panose="00000500000000000000" pitchFamily="2" charset="0"/>
              </a:rPr>
              <a:t>How to help your child prepare for the maths tests...</a:t>
            </a:r>
            <a:br>
              <a:rPr lang="en-GB" dirty="0">
                <a:solidFill>
                  <a:srgbClr val="7030A0"/>
                </a:solidFill>
                <a:latin typeface="HfW cursive" panose="00000500000000000000" pitchFamily="2" charset="0"/>
              </a:rPr>
            </a:br>
            <a:br>
              <a:rPr lang="en-GB" dirty="0">
                <a:solidFill>
                  <a:srgbClr val="7030A0"/>
                </a:solidFill>
                <a:latin typeface="HfW cursive" panose="00000500000000000000" pitchFamily="2" charset="0"/>
              </a:rPr>
            </a:br>
            <a:r>
              <a:rPr lang="en-GB" dirty="0">
                <a:solidFill>
                  <a:srgbClr val="7030A0"/>
                </a:solidFill>
                <a:latin typeface="HfW cursive" panose="00000500000000000000" pitchFamily="2" charset="0"/>
              </a:rPr>
              <a:t>Your child should also have the revision home learning slip in their diary - this has lots of top tips and website to help with revision.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B1586C-EA6E-4081-BD0A-0CC89AEB35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2465" y="3429000"/>
            <a:ext cx="3200401" cy="330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2429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HfW cursive" panose="00000500000000000000" pitchFamily="2" charset="0"/>
              </a:rPr>
              <a:t>All tests are marked externally. </a:t>
            </a:r>
            <a:br>
              <a:rPr lang="en-GB" u="sng" dirty="0"/>
            </a:b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>
                <a:latin typeface="HfW cursive" panose="00000500000000000000" pitchFamily="2" charset="0"/>
              </a:rPr>
              <a:t>Reporting the scores:</a:t>
            </a:r>
          </a:p>
          <a:p>
            <a:pPr marL="0" indent="0">
              <a:buNone/>
            </a:pPr>
            <a:endParaRPr lang="en-GB" sz="3600" dirty="0">
              <a:latin typeface="HfW cursive" panose="00000500000000000000" pitchFamily="2" charset="0"/>
            </a:endParaRPr>
          </a:p>
          <a:p>
            <a:r>
              <a:rPr lang="en-GB" sz="3600" dirty="0">
                <a:latin typeface="HfW cursive" panose="00000500000000000000" pitchFamily="2" charset="0"/>
              </a:rPr>
              <a:t>The raw score (total out of 110) will be converted into a scaled score and each child will receive an overall result indicating whether or not they have achieved the required standard on the test: </a:t>
            </a:r>
            <a:r>
              <a:rPr lang="en-GB" sz="3600" b="1" dirty="0">
                <a:latin typeface="HfW cursive" panose="00000500000000000000" pitchFamily="2" charset="0"/>
              </a:rPr>
              <a:t>EXS</a:t>
            </a:r>
            <a:endParaRPr lang="en-GB" sz="3600" dirty="0">
              <a:latin typeface="HfW cursive" panose="00000500000000000000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5764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HfW cursive" panose="00000500000000000000" pitchFamily="2" charset="0"/>
              </a:rPr>
              <a:t>Reading test: KS2</a:t>
            </a:r>
            <a:br>
              <a:rPr lang="en-GB" b="1" u="sng" dirty="0"/>
            </a:b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400" dirty="0">
                <a:latin typeface="HfW cursive" panose="00000500000000000000" pitchFamily="2" charset="0"/>
              </a:rPr>
              <a:t>Paper 1</a:t>
            </a:r>
          </a:p>
          <a:p>
            <a:r>
              <a:rPr lang="en-GB" sz="4400" dirty="0">
                <a:latin typeface="HfW cursive" panose="00000500000000000000" pitchFamily="2" charset="0"/>
              </a:rPr>
              <a:t>60 minutes</a:t>
            </a:r>
          </a:p>
          <a:p>
            <a:r>
              <a:rPr lang="en-GB" sz="4400" dirty="0">
                <a:latin typeface="HfW cursive" panose="00000500000000000000" pitchFamily="2" charset="0"/>
              </a:rPr>
              <a:t>50 marks</a:t>
            </a:r>
          </a:p>
          <a:p>
            <a:r>
              <a:rPr lang="en-GB" sz="4400" dirty="0">
                <a:latin typeface="HfW cursive" panose="00000500000000000000" pitchFamily="2" charset="0"/>
              </a:rPr>
              <a:t>3 texts to read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FA71A8-EE6E-440D-AA45-EFBA096FB4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67" y="365125"/>
            <a:ext cx="4212118" cy="6049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8478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latin typeface="HfW cursive" panose="00000500000000000000" pitchFamily="2" charset="0"/>
              </a:rPr>
              <a:t>What types of questions will be asked in the reading test?</a:t>
            </a:r>
            <a:br>
              <a:rPr lang="en-GB" u="sng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HfW cursive" panose="00000500000000000000" pitchFamily="2" charset="0"/>
              </a:rPr>
              <a:t>Multiple choice</a:t>
            </a:r>
          </a:p>
          <a:p>
            <a:r>
              <a:rPr lang="en-GB" dirty="0">
                <a:latin typeface="HfW cursive" panose="00000500000000000000" pitchFamily="2" charset="0"/>
              </a:rPr>
              <a:t>Ordering</a:t>
            </a:r>
          </a:p>
          <a:p>
            <a:r>
              <a:rPr lang="en-GB" dirty="0">
                <a:latin typeface="HfW cursive" panose="00000500000000000000" pitchFamily="2" charset="0"/>
              </a:rPr>
              <a:t>Find and copy</a:t>
            </a:r>
          </a:p>
          <a:p>
            <a:r>
              <a:rPr lang="en-GB" dirty="0">
                <a:latin typeface="HfW cursive" panose="00000500000000000000" pitchFamily="2" charset="0"/>
              </a:rPr>
              <a:t>Give evidence</a:t>
            </a:r>
          </a:p>
          <a:p>
            <a:r>
              <a:rPr lang="en-GB" dirty="0">
                <a:latin typeface="HfW cursive" panose="00000500000000000000" pitchFamily="2" charset="0"/>
              </a:rPr>
              <a:t>Explain</a:t>
            </a:r>
          </a:p>
          <a:p>
            <a:r>
              <a:rPr lang="en-GB" dirty="0">
                <a:latin typeface="HfW cursive" panose="00000500000000000000" pitchFamily="2" charset="0"/>
              </a:rPr>
              <a:t>Predict</a:t>
            </a:r>
          </a:p>
          <a:p>
            <a:r>
              <a:rPr lang="en-GB" dirty="0">
                <a:latin typeface="HfW cursive" panose="00000500000000000000" pitchFamily="2" charset="0"/>
              </a:rPr>
              <a:t>Fact/opinion</a:t>
            </a:r>
          </a:p>
          <a:p>
            <a:r>
              <a:rPr lang="en-GB" dirty="0">
                <a:latin typeface="HfW cursive" panose="00000500000000000000" pitchFamily="2" charset="0"/>
              </a:rPr>
              <a:t>True/false</a:t>
            </a:r>
          </a:p>
          <a:p>
            <a:r>
              <a:rPr lang="en-GB" dirty="0">
                <a:latin typeface="HfW cursive" panose="00000500000000000000" pitchFamily="2" charset="0"/>
              </a:rPr>
              <a:t>Inference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1"/>
          <a:stretch/>
        </p:blipFill>
        <p:spPr bwMode="auto">
          <a:xfrm>
            <a:off x="6926262" y="1690688"/>
            <a:ext cx="4732338" cy="43291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1869714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219970B-A539-40C2-AD06-282DE1D4EA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4584" y="719528"/>
            <a:ext cx="10573285" cy="5981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2694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D1A8846-93BE-416D-A2D8-9F2B575ACB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02505" y="1235811"/>
            <a:ext cx="8289495" cy="555304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14D43CD-2B6D-402F-9265-90C557E7D0A7}"/>
              </a:ext>
            </a:extLst>
          </p:cNvPr>
          <p:cNvSpPr/>
          <p:nvPr/>
        </p:nvSpPr>
        <p:spPr>
          <a:xfrm>
            <a:off x="707409" y="381213"/>
            <a:ext cx="53885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HfW cursive" panose="00000500000000000000" pitchFamily="2" charset="0"/>
              </a:rPr>
              <a:t>Prediction using inference</a:t>
            </a:r>
          </a:p>
        </p:txBody>
      </p:sp>
    </p:spTree>
    <p:extLst>
      <p:ext uri="{BB962C8B-B14F-4D97-AF65-F5344CB8AC3E}">
        <p14:creationId xmlns:p14="http://schemas.microsoft.com/office/powerpoint/2010/main" val="15493524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D9787-88DB-40E5-B45B-BB8352961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545" y="138476"/>
            <a:ext cx="10515600" cy="1325563"/>
          </a:xfrm>
        </p:spPr>
        <p:txBody>
          <a:bodyPr/>
          <a:lstStyle/>
          <a:p>
            <a:r>
              <a:rPr lang="en-GB" dirty="0">
                <a:latin typeface="HfW cursive" panose="00000500000000000000" pitchFamily="2" charset="0"/>
              </a:rPr>
              <a:t>Ordering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E9DEF43-3474-472D-B5B5-0C2BD0A914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24790" y="1226861"/>
            <a:ext cx="9129010" cy="5492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48914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A75936B-872B-4113-9E07-1C0B44ECB2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8715" y="494675"/>
            <a:ext cx="9734707" cy="6172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0529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60CA9-1930-4B5C-95B9-5A40756CE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1E8BE2B-1978-48E2-9B54-F7B919D53C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102503"/>
            <a:ext cx="10107436" cy="201958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9763B93-2C06-444A-8237-CD63DC3F4654}"/>
              </a:ext>
            </a:extLst>
          </p:cNvPr>
          <p:cNvSpPr txBox="1"/>
          <p:nvPr/>
        </p:nvSpPr>
        <p:spPr>
          <a:xfrm>
            <a:off x="0" y="5243778"/>
            <a:ext cx="12192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hlinkClick r:id="rId3"/>
              </a:rPr>
              <a:t>https://www.spreeder.com/app.php</a:t>
            </a:r>
            <a:r>
              <a:rPr lang="en-GB" sz="6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5259676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GB" sz="3100" b="1" u="sng" dirty="0"/>
            </a:br>
            <a:br>
              <a:rPr lang="en-GB" sz="3100" b="1" u="sng" dirty="0"/>
            </a:br>
            <a:r>
              <a:rPr lang="en-GB" sz="3100" b="1" u="sng" dirty="0">
                <a:latin typeface="HfW cursive" panose="00000500000000000000" pitchFamily="2" charset="0"/>
              </a:rPr>
              <a:t>What is being assessed in grammar, punctuation and </a:t>
            </a:r>
            <a:br>
              <a:rPr lang="en-GB" sz="3100" b="1" u="sng" dirty="0">
                <a:latin typeface="HfW cursive" panose="00000500000000000000" pitchFamily="2" charset="0"/>
              </a:rPr>
            </a:br>
            <a:br>
              <a:rPr lang="en-GB" sz="3100" b="1" u="sng" dirty="0">
                <a:latin typeface="HfW cursive" panose="00000500000000000000" pitchFamily="2" charset="0"/>
              </a:rPr>
            </a:br>
            <a:r>
              <a:rPr lang="en-GB" sz="3100" b="1" u="sng" dirty="0">
                <a:latin typeface="HfW cursive" panose="00000500000000000000" pitchFamily="2" charset="0"/>
              </a:rPr>
              <a:t>spelling - otherwise known as </a:t>
            </a:r>
            <a:r>
              <a:rPr lang="en-GB" sz="3100" b="1" u="sng" dirty="0" err="1">
                <a:latin typeface="HfW cursive" panose="00000500000000000000" pitchFamily="2" charset="0"/>
              </a:rPr>
              <a:t>SPaG</a:t>
            </a:r>
            <a:br>
              <a:rPr lang="en-GB" u="sng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35487"/>
            <a:ext cx="10515600" cy="4351338"/>
          </a:xfrm>
        </p:spPr>
        <p:txBody>
          <a:bodyPr>
            <a:normAutofit/>
          </a:bodyPr>
          <a:lstStyle/>
          <a:p>
            <a:r>
              <a:rPr lang="en-GB" dirty="0">
                <a:latin typeface="HfW cursive" panose="00000500000000000000" pitchFamily="2" charset="0"/>
              </a:rPr>
              <a:t>-  Grammatical terms/word classes</a:t>
            </a:r>
          </a:p>
          <a:p>
            <a:r>
              <a:rPr lang="en-GB" dirty="0">
                <a:latin typeface="HfW cursive" panose="00000500000000000000" pitchFamily="2" charset="0"/>
              </a:rPr>
              <a:t>-  Function of sentences</a:t>
            </a:r>
          </a:p>
          <a:p>
            <a:r>
              <a:rPr lang="en-GB" dirty="0">
                <a:latin typeface="HfW cursive" panose="00000500000000000000" pitchFamily="2" charset="0"/>
              </a:rPr>
              <a:t>-  Combining words, phrases and clauses</a:t>
            </a:r>
          </a:p>
          <a:p>
            <a:r>
              <a:rPr lang="en-GB" dirty="0">
                <a:latin typeface="HfW cursive" panose="00000500000000000000" pitchFamily="2" charset="0"/>
              </a:rPr>
              <a:t>-  Verb form, tense and consistency</a:t>
            </a:r>
          </a:p>
          <a:p>
            <a:r>
              <a:rPr lang="en-GB" dirty="0">
                <a:latin typeface="HfW cursive" panose="00000500000000000000" pitchFamily="2" charset="0"/>
              </a:rPr>
              <a:t>-  Punctuation</a:t>
            </a:r>
          </a:p>
          <a:p>
            <a:r>
              <a:rPr lang="en-GB" dirty="0">
                <a:latin typeface="HfW cursive" panose="00000500000000000000" pitchFamily="2" charset="0"/>
              </a:rPr>
              <a:t>-  Vocabulary</a:t>
            </a:r>
          </a:p>
          <a:p>
            <a:r>
              <a:rPr lang="en-GB" dirty="0">
                <a:latin typeface="HfW cursive" panose="00000500000000000000" pitchFamily="2" charset="0"/>
              </a:rPr>
              <a:t>-  Standard English and formality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212931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HfW cursive" panose="00000500000000000000" pitchFamily="2" charset="0"/>
              </a:rPr>
              <a:t>Test format - </a:t>
            </a:r>
            <a:r>
              <a:rPr lang="en-GB" u="sng" dirty="0" err="1">
                <a:latin typeface="HfW cursive" panose="00000500000000000000" pitchFamily="2" charset="0"/>
              </a:rPr>
              <a:t>SPaG</a:t>
            </a:r>
            <a:endParaRPr lang="en-GB" dirty="0">
              <a:latin typeface="HfW cursive" panose="000005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200" dirty="0">
                <a:latin typeface="HfW cursive" panose="00000500000000000000" pitchFamily="2" charset="0"/>
              </a:rPr>
              <a:t>The </a:t>
            </a:r>
            <a:r>
              <a:rPr lang="en-GB" sz="3200" dirty="0" err="1">
                <a:latin typeface="HfW cursive" panose="00000500000000000000" pitchFamily="2" charset="0"/>
              </a:rPr>
              <a:t>SPaG</a:t>
            </a:r>
            <a:r>
              <a:rPr lang="en-GB" sz="3200" dirty="0">
                <a:latin typeface="HfW cursive" panose="00000500000000000000" pitchFamily="2" charset="0"/>
              </a:rPr>
              <a:t> test comprises of 2 tests.</a:t>
            </a:r>
          </a:p>
          <a:p>
            <a:pPr marL="0" indent="0">
              <a:buNone/>
            </a:pPr>
            <a:endParaRPr lang="en-GB" sz="3200" dirty="0">
              <a:latin typeface="HfW cursive" panose="00000500000000000000" pitchFamily="2" charset="0"/>
            </a:endParaRPr>
          </a:p>
          <a:p>
            <a:r>
              <a:rPr lang="en-GB" sz="3200" dirty="0">
                <a:latin typeface="HfW cursive" panose="00000500000000000000" pitchFamily="2" charset="0"/>
              </a:rPr>
              <a:t>Paper 1: Grammar and punctuation short answer </a:t>
            </a:r>
            <a:br>
              <a:rPr lang="en-GB" sz="3200" dirty="0">
                <a:latin typeface="HfW cursive" panose="00000500000000000000" pitchFamily="2" charset="0"/>
              </a:rPr>
            </a:br>
            <a:r>
              <a:rPr lang="en-GB" sz="3200" dirty="0">
                <a:latin typeface="HfW cursive" panose="00000500000000000000" pitchFamily="2" charset="0"/>
              </a:rPr>
              <a:t>questions - 45 minutes with a maximum of 50 marks.</a:t>
            </a:r>
          </a:p>
          <a:p>
            <a:r>
              <a:rPr lang="en-GB" sz="3200" dirty="0">
                <a:latin typeface="HfW cursive" panose="00000500000000000000" pitchFamily="2" charset="0"/>
              </a:rPr>
              <a:t>Paper 2 - spelling test - 15 minutes long with a maximum of 20 marks.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34983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50" y="1"/>
            <a:ext cx="107988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92719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E39F8-53DA-4BFC-9CB6-A1BF01128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1125"/>
            <a:ext cx="10515600" cy="1325563"/>
          </a:xfrm>
        </p:spPr>
        <p:txBody>
          <a:bodyPr/>
          <a:lstStyle/>
          <a:p>
            <a:r>
              <a:rPr lang="en-GB" dirty="0">
                <a:latin typeface="HfW cursive" panose="00000500000000000000" pitchFamily="2" charset="0"/>
              </a:rPr>
              <a:t>A useful online revision resource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FB3AF4F-782C-49F5-B30D-32A3695F1C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66900" y="1298316"/>
            <a:ext cx="7407129" cy="5559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29967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BF066C3-DAAE-4ABF-9D1E-451362EDE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657" y="3003393"/>
            <a:ext cx="11467474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HfW cursive" panose="00000500000000000000" pitchFamily="2" charset="0"/>
              </a:rPr>
              <a:t>Spelling test</a:t>
            </a:r>
            <a:br>
              <a:rPr lang="en-GB" dirty="0">
                <a:latin typeface="HfW cursive" panose="00000500000000000000" pitchFamily="2" charset="0"/>
              </a:rPr>
            </a:br>
            <a:br>
              <a:rPr lang="en-GB" dirty="0">
                <a:latin typeface="HfW cursive" panose="00000500000000000000" pitchFamily="2" charset="0"/>
              </a:rPr>
            </a:br>
            <a:r>
              <a:rPr lang="en-GB" dirty="0">
                <a:latin typeface="HfW cursive" panose="00000500000000000000" pitchFamily="2" charset="0"/>
              </a:rPr>
              <a:t>The main trick for success is to start speaking in a ‘spelling voice’. </a:t>
            </a:r>
            <a:br>
              <a:rPr lang="en-GB" dirty="0">
                <a:latin typeface="HfW cursive" panose="00000500000000000000" pitchFamily="2" charset="0"/>
              </a:rPr>
            </a:br>
            <a:br>
              <a:rPr lang="en-GB" dirty="0">
                <a:latin typeface="HfW cursive" panose="00000500000000000000" pitchFamily="2" charset="0"/>
              </a:rPr>
            </a:br>
            <a:r>
              <a:rPr lang="en-GB" dirty="0">
                <a:latin typeface="HfW cursive" panose="00000500000000000000" pitchFamily="2" charset="0"/>
              </a:rPr>
              <a:t>By doing this, children can hear the letters.</a:t>
            </a:r>
            <a:r>
              <a:rPr lang="en-GB" dirty="0">
                <a:solidFill>
                  <a:srgbClr val="FF0000"/>
                </a:solidFill>
                <a:latin typeface="HfW cursive" panose="00000500000000000000" pitchFamily="2" charset="0"/>
              </a:rPr>
              <a:t> ‘government’    ‘dustbin’   ‘different’</a:t>
            </a:r>
            <a:br>
              <a:rPr lang="en-GB" dirty="0">
                <a:latin typeface="HfW cursive" panose="00000500000000000000" pitchFamily="2" charset="0"/>
              </a:rPr>
            </a:br>
            <a:br>
              <a:rPr lang="en-GB" dirty="0">
                <a:latin typeface="HfW cursive" panose="00000500000000000000" pitchFamily="2" charset="0"/>
              </a:rPr>
            </a:br>
            <a:r>
              <a:rPr lang="en-GB" dirty="0">
                <a:latin typeface="HfW cursive" panose="00000500000000000000" pitchFamily="2" charset="0"/>
              </a:rPr>
              <a:t>Breaking up the word into sounds and syllables can also help with spelling- </a:t>
            </a:r>
            <a:r>
              <a:rPr lang="en-GB" dirty="0">
                <a:solidFill>
                  <a:srgbClr val="FF0000"/>
                </a:solidFill>
                <a:latin typeface="HfW cursive" panose="00000500000000000000" pitchFamily="2" charset="0"/>
              </a:rPr>
              <a:t>choc/o/late   Feb/</a:t>
            </a:r>
            <a:r>
              <a:rPr lang="en-GB" dirty="0" err="1">
                <a:solidFill>
                  <a:srgbClr val="FF0000"/>
                </a:solidFill>
                <a:latin typeface="HfW cursive" panose="00000500000000000000" pitchFamily="2" charset="0"/>
              </a:rPr>
              <a:t>ru</a:t>
            </a:r>
            <a:r>
              <a:rPr lang="en-GB" dirty="0">
                <a:solidFill>
                  <a:srgbClr val="FF0000"/>
                </a:solidFill>
                <a:latin typeface="HfW cursive" panose="00000500000000000000" pitchFamily="2" charset="0"/>
              </a:rPr>
              <a:t>/</a:t>
            </a:r>
            <a:r>
              <a:rPr lang="en-GB" dirty="0" err="1">
                <a:solidFill>
                  <a:srgbClr val="FF0000"/>
                </a:solidFill>
                <a:latin typeface="HfW cursive" panose="00000500000000000000" pitchFamily="2" charset="0"/>
              </a:rPr>
              <a:t>ary</a:t>
            </a:r>
            <a:r>
              <a:rPr lang="en-GB" dirty="0">
                <a:solidFill>
                  <a:srgbClr val="FF0000"/>
                </a:solidFill>
                <a:latin typeface="HfW cursive" panose="00000500000000000000" pitchFamily="2" charset="0"/>
              </a:rPr>
              <a:t>   </a:t>
            </a:r>
            <a:br>
              <a:rPr lang="en-GB" dirty="0">
                <a:latin typeface="HfW cursive" panose="00000500000000000000" pitchFamily="2" charset="0"/>
              </a:rPr>
            </a:br>
            <a:endParaRPr lang="en-GB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50218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15223"/>
            <a:ext cx="10515600" cy="1325563"/>
          </a:xfrm>
        </p:spPr>
        <p:txBody>
          <a:bodyPr/>
          <a:lstStyle/>
          <a:p>
            <a:r>
              <a:rPr lang="en-GB" b="1" u="sng" dirty="0">
                <a:latin typeface="HfW cursive" panose="00000500000000000000" pitchFamily="2" charset="0"/>
              </a:rPr>
              <a:t>Writing:</a:t>
            </a:r>
            <a:br>
              <a:rPr lang="en-GB" u="sng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851" y="1540786"/>
            <a:ext cx="11096297" cy="4915695"/>
          </a:xfrm>
        </p:spPr>
        <p:txBody>
          <a:bodyPr>
            <a:noAutofit/>
          </a:bodyPr>
          <a:lstStyle/>
          <a:p>
            <a:r>
              <a:rPr lang="en-GB" sz="3600" dirty="0">
                <a:latin typeface="HfW cursive" panose="00000500000000000000" pitchFamily="2" charset="0"/>
              </a:rPr>
              <a:t>There is no formal test for writing. The children's writing is assessed throughout their time in Year 6. </a:t>
            </a:r>
          </a:p>
          <a:p>
            <a:endParaRPr lang="en-GB" sz="3600" dirty="0">
              <a:latin typeface="HfW cursive" panose="00000500000000000000" pitchFamily="2" charset="0"/>
            </a:endParaRPr>
          </a:p>
          <a:p>
            <a:r>
              <a:rPr lang="en-GB" sz="3600" dirty="0">
                <a:latin typeface="HfW cursive" panose="00000500000000000000" pitchFamily="2" charset="0"/>
              </a:rPr>
              <a:t>There is a moderation process for writing and the work from now until May will be what is judged.</a:t>
            </a:r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65843553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15223"/>
            <a:ext cx="10515600" cy="1325563"/>
          </a:xfrm>
        </p:spPr>
        <p:txBody>
          <a:bodyPr/>
          <a:lstStyle/>
          <a:p>
            <a:r>
              <a:rPr lang="en-GB" b="1" u="sng" dirty="0">
                <a:latin typeface="HfW cursive" panose="00000500000000000000" pitchFamily="2" charset="0"/>
              </a:rPr>
              <a:t>Writing:</a:t>
            </a:r>
            <a:br>
              <a:rPr lang="en-GB" u="sng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851" y="1114485"/>
            <a:ext cx="11096297" cy="491569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b="1" dirty="0">
                <a:latin typeface="HfW cursive" panose="00000500000000000000" pitchFamily="2" charset="0"/>
              </a:rPr>
              <a:t>Expectations for writing:</a:t>
            </a:r>
          </a:p>
          <a:p>
            <a:pPr marL="0" indent="0">
              <a:buNone/>
            </a:pPr>
            <a:endParaRPr lang="en-GB" b="1" dirty="0">
              <a:latin typeface="HfW cursive" panose="00000500000000000000" pitchFamily="2" charset="0"/>
            </a:endParaRPr>
          </a:p>
          <a:p>
            <a:r>
              <a:rPr lang="en-GB" dirty="0">
                <a:latin typeface="HfW cursive" panose="00000500000000000000" pitchFamily="2" charset="0"/>
              </a:rPr>
              <a:t>evaluate, edit and proof read own writing</a:t>
            </a:r>
          </a:p>
          <a:p>
            <a:r>
              <a:rPr lang="en-GB" dirty="0">
                <a:latin typeface="HfW cursive" panose="00000500000000000000" pitchFamily="2" charset="0"/>
              </a:rPr>
              <a:t>precise use of grammar and punctuation in sentence structures</a:t>
            </a:r>
          </a:p>
          <a:p>
            <a:r>
              <a:rPr lang="en-GB" dirty="0">
                <a:latin typeface="HfW cursive" panose="00000500000000000000" pitchFamily="2" charset="0"/>
              </a:rPr>
              <a:t>be able to choose the correct genre for the task given and </a:t>
            </a:r>
            <a:br>
              <a:rPr lang="en-GB" dirty="0">
                <a:latin typeface="HfW cursive" panose="00000500000000000000" pitchFamily="2" charset="0"/>
              </a:rPr>
            </a:br>
            <a:r>
              <a:rPr lang="en-GB" dirty="0">
                <a:latin typeface="HfW cursive" panose="00000500000000000000" pitchFamily="2" charset="0"/>
              </a:rPr>
              <a:t>therefore how to write appropriately for different audiences e.g. formal and informal</a:t>
            </a:r>
            <a:r>
              <a:rPr lang="en-GB" sz="3200" dirty="0">
                <a:latin typeface="HfW cursive" panose="00000500000000000000" pitchFamily="2" charset="0"/>
              </a:rPr>
              <a:t>.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699072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56228" cy="1022241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solidFill>
                  <a:srgbClr val="7030A0"/>
                </a:solidFill>
                <a:latin typeface="HfW cursive" panose="00000500000000000000" pitchFamily="2" charset="0"/>
              </a:rPr>
              <a:t>How can you help your child?</a:t>
            </a:r>
            <a:br>
              <a:rPr lang="en-GB" u="sng" dirty="0">
                <a:solidFill>
                  <a:srgbClr val="7030A0"/>
                </a:solidFill>
              </a:rPr>
            </a:b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178" y="1270659"/>
            <a:ext cx="11466012" cy="3569356"/>
          </a:xfrm>
        </p:spPr>
        <p:txBody>
          <a:bodyPr>
            <a:normAutofit fontScale="92500"/>
          </a:bodyPr>
          <a:lstStyle/>
          <a:p>
            <a:r>
              <a:rPr lang="en-GB" sz="4000" dirty="0">
                <a:latin typeface="HfW cursive" panose="00000500000000000000" pitchFamily="2" charset="0"/>
              </a:rPr>
              <a:t>Your child received a study guide for maths and </a:t>
            </a:r>
            <a:r>
              <a:rPr lang="en-GB" sz="4000" dirty="0" err="1">
                <a:latin typeface="HfW cursive" panose="00000500000000000000" pitchFamily="2" charset="0"/>
              </a:rPr>
              <a:t>SPaG</a:t>
            </a:r>
            <a:r>
              <a:rPr lang="en-GB" sz="4000" dirty="0">
                <a:latin typeface="HfW cursive" panose="00000500000000000000" pitchFamily="2" charset="0"/>
              </a:rPr>
              <a:t> - if you haven't seen it, please ask!</a:t>
            </a:r>
          </a:p>
          <a:p>
            <a:r>
              <a:rPr lang="en-GB" sz="4000" dirty="0">
                <a:latin typeface="HfW cursive" panose="00000500000000000000" pitchFamily="2" charset="0"/>
              </a:rPr>
              <a:t>Please use these with your child; it will really prepare them for the tests by supporting the learning taking place in school.</a:t>
            </a:r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1935" y="3921125"/>
            <a:ext cx="3419475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79420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28E53C-7A62-45C8-9C3B-310D315DE0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532" y="230298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4800" dirty="0">
                <a:solidFill>
                  <a:srgbClr val="7030A0"/>
                </a:solidFill>
                <a:latin typeface="HfW cursive" panose="00000500000000000000" pitchFamily="2" charset="0"/>
              </a:rPr>
              <a:t>All their test scores are in a table at the back of their diary.</a:t>
            </a:r>
            <a:br>
              <a:rPr lang="en-GB" sz="4800" dirty="0">
                <a:solidFill>
                  <a:srgbClr val="7030A0"/>
                </a:solidFill>
                <a:latin typeface="HfW cursive" panose="00000500000000000000" pitchFamily="2" charset="0"/>
              </a:rPr>
            </a:br>
            <a:br>
              <a:rPr lang="en-GB" sz="4800" dirty="0">
                <a:solidFill>
                  <a:srgbClr val="7030A0"/>
                </a:solidFill>
                <a:latin typeface="HfW cursive" panose="00000500000000000000" pitchFamily="2" charset="0"/>
              </a:rPr>
            </a:br>
            <a:br>
              <a:rPr lang="en-GB" sz="4800" dirty="0">
                <a:solidFill>
                  <a:srgbClr val="7030A0"/>
                </a:solidFill>
                <a:latin typeface="HfW cursive" panose="00000500000000000000" pitchFamily="2" charset="0"/>
              </a:rPr>
            </a:br>
            <a:r>
              <a:rPr lang="en-GB" sz="4800" dirty="0">
                <a:solidFill>
                  <a:srgbClr val="7030A0"/>
                </a:solidFill>
                <a:latin typeface="HfW cursive" panose="00000500000000000000" pitchFamily="2" charset="0"/>
              </a:rPr>
              <a:t>They need about 50% to get EXS and 85% to get GDS.</a:t>
            </a:r>
            <a:br>
              <a:rPr lang="en-GB" sz="4800" dirty="0">
                <a:latin typeface="HfW cursive" panose="00000500000000000000" pitchFamily="2" charset="0"/>
              </a:rPr>
            </a:b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>This can change year by year.</a:t>
            </a:r>
          </a:p>
        </p:txBody>
      </p:sp>
    </p:spTree>
    <p:extLst>
      <p:ext uri="{BB962C8B-B14F-4D97-AF65-F5344CB8AC3E}">
        <p14:creationId xmlns:p14="http://schemas.microsoft.com/office/powerpoint/2010/main" val="378671278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HfW cursive" panose="00000500000000000000" pitchFamily="2" charset="0"/>
              </a:rPr>
              <a:t>Finally...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859814" cy="4654003"/>
          </a:xfrm>
        </p:spPr>
        <p:txBody>
          <a:bodyPr>
            <a:normAutofit fontScale="92500" lnSpcReduction="10000"/>
          </a:bodyPr>
          <a:lstStyle/>
          <a:p>
            <a:r>
              <a:rPr lang="en-GB" sz="3600" dirty="0">
                <a:latin typeface="HfW cursive" panose="00000500000000000000" pitchFamily="2" charset="0"/>
              </a:rPr>
              <a:t>In order to relax the children during SATs week itself, we are offering a breakfast club for every Year 6 child - free of charge.</a:t>
            </a:r>
          </a:p>
          <a:p>
            <a:endParaRPr lang="en-GB" sz="3600" dirty="0">
              <a:latin typeface="HfW cursive" panose="00000500000000000000" pitchFamily="2" charset="0"/>
            </a:endParaRPr>
          </a:p>
          <a:p>
            <a:endParaRPr lang="en-GB" sz="3600" dirty="0">
              <a:latin typeface="HfW cursive" panose="00000500000000000000" pitchFamily="2" charset="0"/>
            </a:endParaRPr>
          </a:p>
          <a:p>
            <a:r>
              <a:rPr lang="en-GB" sz="3600" dirty="0">
                <a:latin typeface="HfW cursive" panose="00000500000000000000" pitchFamily="2" charset="0"/>
              </a:rPr>
              <a:t>This ensures they arrive relaxed and enjoy breakfast with their friends - which really does lighten their mood and prepare them for the day ahead.</a:t>
            </a:r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6641" y="3072797"/>
            <a:ext cx="1676400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55799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8EF61B-6EC8-42CE-9382-06F0AE9947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4070"/>
            <a:ext cx="12191999" cy="1320800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solidFill>
                  <a:srgbClr val="7030A0"/>
                </a:solidFill>
                <a:latin typeface="HfW precursive" panose="00000500000000000000" pitchFamily="2" charset="0"/>
              </a:rPr>
              <a:t>QR Code for Code of Conduct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7C11A0-884C-4308-8097-7617593681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492196"/>
            <a:ext cx="12192000" cy="32173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dirty="0">
                <a:latin typeface="HfW precursive" panose="00000500000000000000" pitchFamily="2" charset="0"/>
              </a:rPr>
              <a:t>Please collect a kit list as you leave.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43BDC3-FAC6-40BA-B1E8-48295E66B4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2908" y="848404"/>
            <a:ext cx="5086184" cy="5318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70965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523</TotalTime>
  <Words>1669</Words>
  <Application>Microsoft Office PowerPoint</Application>
  <PresentationFormat>Widescreen</PresentationFormat>
  <Paragraphs>180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0" baseType="lpstr">
      <vt:lpstr>Arial</vt:lpstr>
      <vt:lpstr>Comic Sans MS</vt:lpstr>
      <vt:lpstr>HfW cursive</vt:lpstr>
      <vt:lpstr>HfW precursive</vt:lpstr>
      <vt:lpstr>Trebuchet MS</vt:lpstr>
      <vt:lpstr>Wingdings 3</vt:lpstr>
      <vt:lpstr>Facet</vt:lpstr>
      <vt:lpstr>PowerPoint Presentation</vt:lpstr>
      <vt:lpstr>PowerPoint Presentation</vt:lpstr>
      <vt:lpstr>Activities Week 2025</vt:lpstr>
      <vt:lpstr>The week</vt:lpstr>
      <vt:lpstr>Wednesday 18th June - Day 1 camping</vt:lpstr>
      <vt:lpstr>First day arrangements</vt:lpstr>
      <vt:lpstr>Accommodation</vt:lpstr>
      <vt:lpstr>PowerPoint Presentation</vt:lpstr>
      <vt:lpstr>What will the day look like at Fresh Air Club?</vt:lpstr>
      <vt:lpstr>Code of conduct - emailed tomorrow </vt:lpstr>
      <vt:lpstr>What does my child need to pack?</vt:lpstr>
      <vt:lpstr>PowerPoint Presentation</vt:lpstr>
      <vt:lpstr>PowerPoint Presentation</vt:lpstr>
      <vt:lpstr>PowerPoint Presentation</vt:lpstr>
      <vt:lpstr>PowerPoint Presentation</vt:lpstr>
      <vt:lpstr>Important information:</vt:lpstr>
      <vt:lpstr>Frequently asked questions</vt:lpstr>
      <vt:lpstr>Frequently asked questions</vt:lpstr>
      <vt:lpstr>Frequently asked questions</vt:lpstr>
      <vt:lpstr>Volunteers</vt:lpstr>
      <vt:lpstr>PowerPoint Presentation</vt:lpstr>
      <vt:lpstr>KS2 SATs</vt:lpstr>
      <vt:lpstr>Aims of the session</vt:lpstr>
      <vt:lpstr>SATs </vt:lpstr>
      <vt:lpstr>SATs Week timetable </vt:lpstr>
      <vt:lpstr>During the week </vt:lpstr>
      <vt:lpstr>What is being assessed in Maths? </vt:lpstr>
      <vt:lpstr>Expectations in Maths: </vt:lpstr>
      <vt:lpstr>What types of questions will be asked in the maths tests? </vt:lpstr>
      <vt:lpstr>KS2 Arithmetic test  All questions have a grid even when the children may not need it.</vt:lpstr>
      <vt:lpstr>KS2 Reasoning papers  These involve applying their arithmetic knowledge to maths problems.</vt:lpstr>
      <vt:lpstr>KS2 Reasoning papers  A lot is expected of the children for just one mark!</vt:lpstr>
      <vt:lpstr>How to help your child prepare for the maths tests...  Your child was given a study guide earlier this academic year. Please encourage your child to use this study guide to revise from. </vt:lpstr>
      <vt:lpstr>How to help your child prepare for the maths tests...  Your child should also have the revision home learning slip in their diary - this has lots of top tips and website to help with revision. </vt:lpstr>
      <vt:lpstr>All tests are marked externally.  </vt:lpstr>
      <vt:lpstr>Reading test: KS2 </vt:lpstr>
      <vt:lpstr>What types of questions will be asked in the reading test? </vt:lpstr>
      <vt:lpstr>PowerPoint Presentation</vt:lpstr>
      <vt:lpstr>PowerPoint Presentation</vt:lpstr>
      <vt:lpstr>Ordering</vt:lpstr>
      <vt:lpstr>PowerPoint Presentation</vt:lpstr>
      <vt:lpstr>PowerPoint Presentation</vt:lpstr>
      <vt:lpstr>  What is being assessed in grammar, punctuation and   spelling - otherwise known as SPaG </vt:lpstr>
      <vt:lpstr>Test format - SPaG</vt:lpstr>
      <vt:lpstr>PowerPoint Presentation</vt:lpstr>
      <vt:lpstr>A useful online revision resource</vt:lpstr>
      <vt:lpstr>Spelling test  The main trick for success is to start speaking in a ‘spelling voice’.   By doing this, children can hear the letters. ‘government’    ‘dustbin’   ‘different’  Breaking up the word into sounds and syllables can also help with spelling- choc/o/late   Feb/ru/ary    </vt:lpstr>
      <vt:lpstr>Writing: </vt:lpstr>
      <vt:lpstr>Writing: </vt:lpstr>
      <vt:lpstr>How can you help your child? </vt:lpstr>
      <vt:lpstr>All their test scores are in a table at the back of their diary.   They need about 50% to get EXS and 85% to get GDS.  This can change year by year.</vt:lpstr>
      <vt:lpstr>Finally... </vt:lpstr>
      <vt:lpstr>QR Code for Code of Conduct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Residential trip to PGL Osmington Mills 2021</dc:title>
  <dc:creator>Gemma Mawer</dc:creator>
  <cp:lastModifiedBy>Jacqui Noyce</cp:lastModifiedBy>
  <cp:revision>105</cp:revision>
  <dcterms:created xsi:type="dcterms:W3CDTF">2021-05-13T14:29:57Z</dcterms:created>
  <dcterms:modified xsi:type="dcterms:W3CDTF">2025-04-23T15:09:10Z</dcterms:modified>
</cp:coreProperties>
</file>